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0" r:id="rId3"/>
    <p:sldId id="257" r:id="rId4"/>
    <p:sldId id="277" r:id="rId5"/>
    <p:sldId id="279" r:id="rId6"/>
    <p:sldId id="274" r:id="rId7"/>
    <p:sldId id="275" r:id="rId8"/>
    <p:sldId id="281" r:id="rId9"/>
    <p:sldId id="280" r:id="rId10"/>
    <p:sldId id="262" r:id="rId11"/>
    <p:sldId id="278" r:id="rId12"/>
    <p:sldId id="282" r:id="rId13"/>
    <p:sldId id="283" r:id="rId14"/>
    <p:sldId id="284" r:id="rId15"/>
    <p:sldId id="258" r:id="rId16"/>
    <p:sldId id="259" r:id="rId17"/>
    <p:sldId id="260" r:id="rId18"/>
    <p:sldId id="261" r:id="rId19"/>
    <p:sldId id="263" r:id="rId20"/>
    <p:sldId id="264" r:id="rId21"/>
    <p:sldId id="265" r:id="rId22"/>
    <p:sldId id="268" r:id="rId23"/>
    <p:sldId id="266" r:id="rId24"/>
    <p:sldId id="267" r:id="rId25"/>
    <p:sldId id="269" r:id="rId26"/>
    <p:sldId id="272" r:id="rId27"/>
    <p:sldId id="273"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88" autoAdjust="0"/>
  </p:normalViewPr>
  <p:slideViewPr>
    <p:cSldViewPr snapToGrid="0">
      <p:cViewPr varScale="1">
        <p:scale>
          <a:sx n="88" d="100"/>
          <a:sy n="88" d="100"/>
        </p:scale>
        <p:origin x="210"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7271-65FB-48EE-8E06-888126771CD2}" type="datetimeFigureOut">
              <a:rPr lang="de-DE" smtClean="0"/>
              <a:t>24.01.2015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98453-6EA6-4169-A544-BD1E7E3D3A1E}" type="slidenum">
              <a:rPr lang="de-DE" smtClean="0"/>
              <a:t>‹Nr.›</a:t>
            </a:fld>
            <a:endParaRPr lang="de-DE"/>
          </a:p>
        </p:txBody>
      </p:sp>
    </p:spTree>
    <p:extLst>
      <p:ext uri="{BB962C8B-B14F-4D97-AF65-F5344CB8AC3E}">
        <p14:creationId xmlns:p14="http://schemas.microsoft.com/office/powerpoint/2010/main" val="35794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Es geht immer darum das Blatt, was man</a:t>
            </a:r>
            <a:r>
              <a:rPr lang="de-DE" baseline="0" dirty="0" smtClean="0"/>
              <a:t> hat (an dem man nichts ändern kann) bestmöglich zusammen mit dem Partner zu spielen. Wenn man nur sein Blatt sieht weiß man nicht, ob es gut oder schlecht ist. Vielleicht braucht es ja nur eine einzige Karte, damit man gewinnt.</a:t>
            </a:r>
          </a:p>
          <a:p>
            <a:r>
              <a:rPr lang="de-DE" baseline="0" dirty="0" smtClean="0"/>
              <a:t>72, 96, 192, 864,1920</a:t>
            </a:r>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3</a:t>
            </a:fld>
            <a:endParaRPr lang="de-DE"/>
          </a:p>
        </p:txBody>
      </p:sp>
    </p:spTree>
    <p:extLst>
      <p:ext uri="{BB962C8B-B14F-4D97-AF65-F5344CB8AC3E}">
        <p14:creationId xmlns:p14="http://schemas.microsoft.com/office/powerpoint/2010/main" val="2386605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23</a:t>
            </a:fld>
            <a:endParaRPr lang="de-DE"/>
          </a:p>
        </p:txBody>
      </p:sp>
    </p:spTree>
    <p:extLst>
      <p:ext uri="{BB962C8B-B14F-4D97-AF65-F5344CB8AC3E}">
        <p14:creationId xmlns:p14="http://schemas.microsoft.com/office/powerpoint/2010/main" val="1648099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24</a:t>
            </a:fld>
            <a:endParaRPr lang="de-DE"/>
          </a:p>
        </p:txBody>
      </p:sp>
    </p:spTree>
    <p:extLst>
      <p:ext uri="{BB962C8B-B14F-4D97-AF65-F5344CB8AC3E}">
        <p14:creationId xmlns:p14="http://schemas.microsoft.com/office/powerpoint/2010/main" val="1550219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25</a:t>
            </a:fld>
            <a:endParaRPr lang="de-DE"/>
          </a:p>
        </p:txBody>
      </p:sp>
    </p:spTree>
    <p:extLst>
      <p:ext uri="{BB962C8B-B14F-4D97-AF65-F5344CB8AC3E}">
        <p14:creationId xmlns:p14="http://schemas.microsoft.com/office/powerpoint/2010/main" val="408352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26</a:t>
            </a:fld>
            <a:endParaRPr lang="de-DE"/>
          </a:p>
        </p:txBody>
      </p:sp>
    </p:spTree>
    <p:extLst>
      <p:ext uri="{BB962C8B-B14F-4D97-AF65-F5344CB8AC3E}">
        <p14:creationId xmlns:p14="http://schemas.microsoft.com/office/powerpoint/2010/main" val="2051512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27</a:t>
            </a:fld>
            <a:endParaRPr lang="de-DE"/>
          </a:p>
        </p:txBody>
      </p:sp>
    </p:spTree>
    <p:extLst>
      <p:ext uri="{BB962C8B-B14F-4D97-AF65-F5344CB8AC3E}">
        <p14:creationId xmlns:p14="http://schemas.microsoft.com/office/powerpoint/2010/main" val="2136949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10</a:t>
            </a:fld>
            <a:endParaRPr lang="de-DE"/>
          </a:p>
        </p:txBody>
      </p:sp>
    </p:spTree>
    <p:extLst>
      <p:ext uri="{BB962C8B-B14F-4D97-AF65-F5344CB8AC3E}">
        <p14:creationId xmlns:p14="http://schemas.microsoft.com/office/powerpoint/2010/main" val="3207832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70%</a:t>
            </a:r>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15</a:t>
            </a:fld>
            <a:endParaRPr lang="de-DE"/>
          </a:p>
        </p:txBody>
      </p:sp>
    </p:spTree>
    <p:extLst>
      <p:ext uri="{BB962C8B-B14F-4D97-AF65-F5344CB8AC3E}">
        <p14:creationId xmlns:p14="http://schemas.microsoft.com/office/powerpoint/2010/main" val="4222207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Fuchs soll auf den zweiten Pik nach Hause gebracht werden</a:t>
            </a:r>
          </a:p>
          <a:p>
            <a:r>
              <a:rPr lang="de-DE" dirty="0" smtClean="0"/>
              <a:t>Der zweite Pik soll 25 Punkte machen</a:t>
            </a:r>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17</a:t>
            </a:fld>
            <a:endParaRPr lang="de-DE"/>
          </a:p>
        </p:txBody>
      </p:sp>
    </p:spTree>
    <p:extLst>
      <p:ext uri="{BB962C8B-B14F-4D97-AF65-F5344CB8AC3E}">
        <p14:creationId xmlns:p14="http://schemas.microsoft.com/office/powerpoint/2010/main" val="197392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Ich will verhindern, dass nach mir mitgestochen</a:t>
            </a:r>
            <a:r>
              <a:rPr lang="de-DE" baseline="0" dirty="0" smtClean="0"/>
              <a:t> </a:t>
            </a:r>
            <a:r>
              <a:rPr lang="de-DE" baseline="0" dirty="0" err="1" smtClean="0"/>
              <a:t>wirde</a:t>
            </a:r>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18</a:t>
            </a:fld>
            <a:endParaRPr lang="de-DE"/>
          </a:p>
        </p:txBody>
      </p:sp>
    </p:spTree>
    <p:extLst>
      <p:ext uri="{BB962C8B-B14F-4D97-AF65-F5344CB8AC3E}">
        <p14:creationId xmlns:p14="http://schemas.microsoft.com/office/powerpoint/2010/main" val="3034397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19</a:t>
            </a:fld>
            <a:endParaRPr lang="de-DE"/>
          </a:p>
        </p:txBody>
      </p:sp>
    </p:spTree>
    <p:extLst>
      <p:ext uri="{BB962C8B-B14F-4D97-AF65-F5344CB8AC3E}">
        <p14:creationId xmlns:p14="http://schemas.microsoft.com/office/powerpoint/2010/main" val="3972421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20</a:t>
            </a:fld>
            <a:endParaRPr lang="de-DE"/>
          </a:p>
        </p:txBody>
      </p:sp>
    </p:spTree>
    <p:extLst>
      <p:ext uri="{BB962C8B-B14F-4D97-AF65-F5344CB8AC3E}">
        <p14:creationId xmlns:p14="http://schemas.microsoft.com/office/powerpoint/2010/main" val="129709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21</a:t>
            </a:fld>
            <a:endParaRPr lang="de-DE"/>
          </a:p>
        </p:txBody>
      </p:sp>
    </p:spTree>
    <p:extLst>
      <p:ext uri="{BB962C8B-B14F-4D97-AF65-F5344CB8AC3E}">
        <p14:creationId xmlns:p14="http://schemas.microsoft.com/office/powerpoint/2010/main" val="229337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3D98453-6EA6-4169-A544-BD1E7E3D3A1E}" type="slidenum">
              <a:rPr lang="de-DE" smtClean="0"/>
              <a:t>22</a:t>
            </a:fld>
            <a:endParaRPr lang="de-DE"/>
          </a:p>
        </p:txBody>
      </p:sp>
    </p:spTree>
    <p:extLst>
      <p:ext uri="{BB962C8B-B14F-4D97-AF65-F5344CB8AC3E}">
        <p14:creationId xmlns:p14="http://schemas.microsoft.com/office/powerpoint/2010/main" val="2617293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877D8A0C-2A05-44C2-97A8-FB7B83D6883D}" type="datetimeFigureOut">
              <a:rPr lang="de-DE" smtClean="0"/>
              <a:t>24.01.2015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260667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7D8A0C-2A05-44C2-97A8-FB7B83D6883D}" type="datetimeFigureOut">
              <a:rPr lang="de-DE" smtClean="0"/>
              <a:t>24.01.2015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166736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7D8A0C-2A05-44C2-97A8-FB7B83D6883D}" type="datetimeFigureOut">
              <a:rPr lang="de-DE" smtClean="0"/>
              <a:t>24.01.2015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6087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877D8A0C-2A05-44C2-97A8-FB7B83D6883D}" type="datetimeFigureOut">
              <a:rPr lang="de-DE" smtClean="0"/>
              <a:t>24.01.2015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1082009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877D8A0C-2A05-44C2-97A8-FB7B83D6883D}" type="datetimeFigureOut">
              <a:rPr lang="de-DE" smtClean="0"/>
              <a:t>24.01.2015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73804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77D8A0C-2A05-44C2-97A8-FB7B83D6883D}" type="datetimeFigureOut">
              <a:rPr lang="de-DE" smtClean="0"/>
              <a:t>24.01.2015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219295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877D8A0C-2A05-44C2-97A8-FB7B83D6883D}" type="datetimeFigureOut">
              <a:rPr lang="de-DE" smtClean="0"/>
              <a:t>24.01.2015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808924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77D8A0C-2A05-44C2-97A8-FB7B83D6883D}" type="datetimeFigureOut">
              <a:rPr lang="de-DE" smtClean="0"/>
              <a:t>24.01.2015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136022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77D8A0C-2A05-44C2-97A8-FB7B83D6883D}" type="datetimeFigureOut">
              <a:rPr lang="de-DE" smtClean="0"/>
              <a:t>24.01.2015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200465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77D8A0C-2A05-44C2-97A8-FB7B83D6883D}" type="datetimeFigureOut">
              <a:rPr lang="de-DE" smtClean="0"/>
              <a:t>24.01.2015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3480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877D8A0C-2A05-44C2-97A8-FB7B83D6883D}" type="datetimeFigureOut">
              <a:rPr lang="de-DE" smtClean="0"/>
              <a:t>24.01.2015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7D4CB16-D26C-4F3A-A56A-980F358F2B60}" type="slidenum">
              <a:rPr lang="de-DE" smtClean="0"/>
              <a:t>‹Nr.›</a:t>
            </a:fld>
            <a:endParaRPr lang="de-DE"/>
          </a:p>
        </p:txBody>
      </p:sp>
    </p:spTree>
    <p:extLst>
      <p:ext uri="{BB962C8B-B14F-4D97-AF65-F5344CB8AC3E}">
        <p14:creationId xmlns:p14="http://schemas.microsoft.com/office/powerpoint/2010/main" val="418638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D8A0C-2A05-44C2-97A8-FB7B83D6883D}" type="datetimeFigureOut">
              <a:rPr lang="de-DE" smtClean="0"/>
              <a:t>24.01.2015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4CB16-D26C-4F3A-A56A-980F358F2B60}" type="slidenum">
              <a:rPr lang="de-DE" smtClean="0"/>
              <a:t>‹Nr.›</a:t>
            </a:fld>
            <a:endParaRPr lang="de-DE"/>
          </a:p>
        </p:txBody>
      </p:sp>
    </p:spTree>
    <p:extLst>
      <p:ext uri="{BB962C8B-B14F-4D97-AF65-F5344CB8AC3E}">
        <p14:creationId xmlns:p14="http://schemas.microsoft.com/office/powerpoint/2010/main" val="4123719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png"/><Relationship Id="rId18"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16.pn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14.png"/><Relationship Id="rId1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0.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7.png"/><Relationship Id="rId5" Type="http://schemas.openxmlformats.org/officeDocument/2006/relationships/image" Target="../media/image2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5.pn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21.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image" Target="../media/image24.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10.png"/><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25.png"/><Relationship Id="rId9" Type="http://schemas.openxmlformats.org/officeDocument/2006/relationships/image" Target="../media/image28.png"/><Relationship Id="rId1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1.jpeg"/><Relationship Id="rId21" Type="http://schemas.openxmlformats.org/officeDocument/2006/relationships/image" Target="../media/image33.png"/><Relationship Id="rId7" Type="http://schemas.openxmlformats.org/officeDocument/2006/relationships/image" Target="../media/image30.png"/><Relationship Id="rId12" Type="http://schemas.openxmlformats.org/officeDocument/2006/relationships/image" Target="../media/image18.png"/><Relationship Id="rId17" Type="http://schemas.openxmlformats.org/officeDocument/2006/relationships/image" Target="../media/image32.png"/><Relationship Id="rId2" Type="http://schemas.openxmlformats.org/officeDocument/2006/relationships/notesSlide" Target="../notesSlides/notesSlide12.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13.png"/><Relationship Id="rId15" Type="http://schemas.openxmlformats.org/officeDocument/2006/relationships/image" Target="../media/image21.png"/><Relationship Id="rId10" Type="http://schemas.openxmlformats.org/officeDocument/2006/relationships/image" Target="../media/image23.png"/><Relationship Id="rId19"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17.png"/><Relationship Id="rId14" Type="http://schemas.openxmlformats.org/officeDocument/2006/relationships/image" Target="../media/image11.png"/><Relationship Id="rId22"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png"/><Relationship Id="rId1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24.png"/><Relationship Id="rId12" Type="http://schemas.openxmlformats.org/officeDocument/2006/relationships/image" Target="../media/image33.png"/><Relationship Id="rId17" Type="http://schemas.openxmlformats.org/officeDocument/2006/relationships/image" Target="../media/image18.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1.png"/><Relationship Id="rId5" Type="http://schemas.openxmlformats.org/officeDocument/2006/relationships/image" Target="../media/image12.png"/><Relationship Id="rId15" Type="http://schemas.openxmlformats.org/officeDocument/2006/relationships/image" Target="../media/image23.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26.png"/><Relationship Id="rId1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937175"/>
            <a:ext cx="9144000" cy="2387600"/>
          </a:xfrm>
        </p:spPr>
        <p:txBody>
          <a:bodyPr/>
          <a:lstStyle/>
          <a:p>
            <a:r>
              <a:rPr lang="de-DE" dirty="0" err="1" smtClean="0"/>
              <a:t>Do‘s</a:t>
            </a:r>
            <a:r>
              <a:rPr lang="de-DE" dirty="0" smtClean="0"/>
              <a:t> </a:t>
            </a:r>
            <a:r>
              <a:rPr lang="de-DE" dirty="0" err="1" smtClean="0"/>
              <a:t>and</a:t>
            </a:r>
            <a:r>
              <a:rPr lang="de-DE" dirty="0" smtClean="0"/>
              <a:t> </a:t>
            </a:r>
            <a:r>
              <a:rPr lang="de-DE" dirty="0" err="1" smtClean="0"/>
              <a:t>Don‘ts</a:t>
            </a:r>
            <a:endParaRPr lang="de-DE" dirty="0"/>
          </a:p>
        </p:txBody>
      </p:sp>
      <p:sp>
        <p:nvSpPr>
          <p:cNvPr id="3" name="Untertitel 2"/>
          <p:cNvSpPr>
            <a:spLocks noGrp="1"/>
          </p:cNvSpPr>
          <p:nvPr>
            <p:ph type="subTitle" idx="1"/>
          </p:nvPr>
        </p:nvSpPr>
        <p:spPr>
          <a:xfrm>
            <a:off x="1524000" y="4416850"/>
            <a:ext cx="9144000" cy="1655762"/>
          </a:xfrm>
        </p:spPr>
        <p:txBody>
          <a:bodyPr/>
          <a:lstStyle/>
          <a:p>
            <a:r>
              <a:rPr lang="de-DE" dirty="0" smtClean="0"/>
              <a:t>Was man beim Doppelkopf machen sollte und was nicht</a:t>
            </a:r>
            <a:endParaRPr lang="de-DE" dirty="0"/>
          </a:p>
        </p:txBody>
      </p:sp>
      <p:grpSp>
        <p:nvGrpSpPr>
          <p:cNvPr id="5" name="Gruppieren 4"/>
          <p:cNvGrpSpPr/>
          <p:nvPr/>
        </p:nvGrpSpPr>
        <p:grpSpPr>
          <a:xfrm>
            <a:off x="4877450" y="887209"/>
            <a:ext cx="2437100" cy="2132485"/>
            <a:chOff x="4881483" y="576828"/>
            <a:chExt cx="2437100" cy="2132485"/>
          </a:xfrm>
        </p:grpSpPr>
        <p:pic>
          <p:nvPicPr>
            <p:cNvPr id="2050" name="Picture 2" descr="http://www.beepworld.de/memberdateien/members43/berndkolberg/loriotgerah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483" y="576828"/>
              <a:ext cx="2437100" cy="1586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037120" y="2155315"/>
              <a:ext cx="2117759" cy="553998"/>
            </a:xfrm>
            <a:prstGeom prst="rect">
              <a:avLst/>
            </a:prstGeom>
            <a:noFill/>
          </p:spPr>
          <p:txBody>
            <a:bodyPr wrap="none" rtlCol="0">
              <a:spAutoFit/>
            </a:bodyPr>
            <a:lstStyle/>
            <a:p>
              <a:pPr algn="ctr"/>
              <a:r>
                <a:rPr lang="de-DE" dirty="0" smtClean="0"/>
                <a:t>HB EBDC</a:t>
              </a:r>
            </a:p>
            <a:p>
              <a:pPr algn="r"/>
              <a:r>
                <a:rPr lang="de-DE" sz="1200" dirty="0" smtClean="0"/>
                <a:t>Erster Bremer Doppelkopf Club</a:t>
              </a:r>
              <a:endParaRPr lang="de-DE" sz="1200" dirty="0"/>
            </a:p>
          </p:txBody>
        </p:sp>
      </p:grpSp>
    </p:spTree>
    <p:extLst>
      <p:ext uri="{BB962C8B-B14F-4D97-AF65-F5344CB8AC3E}">
        <p14:creationId xmlns:p14="http://schemas.microsoft.com/office/powerpoint/2010/main" val="2897932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Automatismen verinnerlichen …</a:t>
            </a:r>
            <a:endParaRPr lang="de-DE" dirty="0"/>
          </a:p>
        </p:txBody>
      </p:sp>
      <p:sp>
        <p:nvSpPr>
          <p:cNvPr id="6" name="Textfeld 5"/>
          <p:cNvSpPr txBox="1"/>
          <p:nvPr/>
        </p:nvSpPr>
        <p:spPr>
          <a:xfrm>
            <a:off x="817578" y="2390847"/>
            <a:ext cx="1300356" cy="461665"/>
          </a:xfrm>
          <a:prstGeom prst="rect">
            <a:avLst/>
          </a:prstGeom>
          <a:noFill/>
        </p:spPr>
        <p:txBody>
          <a:bodyPr wrap="none" rtlCol="0">
            <a:spAutoFit/>
          </a:bodyPr>
          <a:lstStyle/>
          <a:p>
            <a:r>
              <a:rPr lang="de-DE" sz="2400" b="1" dirty="0" smtClean="0">
                <a:solidFill>
                  <a:schemeClr val="accent4">
                    <a:lumMod val="75000"/>
                  </a:schemeClr>
                </a:solidFill>
              </a:rPr>
              <a:t>Deshalb:</a:t>
            </a:r>
            <a:endParaRPr lang="de-DE" sz="2400" b="1" dirty="0">
              <a:solidFill>
                <a:schemeClr val="accent4">
                  <a:lumMod val="75000"/>
                </a:schemeClr>
              </a:solidFill>
            </a:endParaRPr>
          </a:p>
        </p:txBody>
      </p:sp>
      <p:sp>
        <p:nvSpPr>
          <p:cNvPr id="7" name="Textfeld 6"/>
          <p:cNvSpPr txBox="1"/>
          <p:nvPr/>
        </p:nvSpPr>
        <p:spPr>
          <a:xfrm>
            <a:off x="817578" y="3131792"/>
            <a:ext cx="10315134" cy="1569660"/>
          </a:xfrm>
          <a:prstGeom prst="rect">
            <a:avLst/>
          </a:prstGeom>
          <a:noFill/>
        </p:spPr>
        <p:txBody>
          <a:bodyPr wrap="square" rtlCol="0">
            <a:spAutoFit/>
          </a:bodyPr>
          <a:lstStyle/>
          <a:p>
            <a:pPr marL="180975" indent="-180975">
              <a:buFont typeface="Arial" pitchFamily="34" charset="0"/>
              <a:buChar char="•"/>
            </a:pPr>
            <a:r>
              <a:rPr lang="de-DE" sz="2400" dirty="0" smtClean="0"/>
              <a:t>Lerne und automatisiere die Grundregeln.</a:t>
            </a:r>
          </a:p>
          <a:p>
            <a:pPr marL="180975" indent="-180975">
              <a:buFont typeface="Arial" pitchFamily="34" charset="0"/>
              <a:buChar char="•"/>
            </a:pPr>
            <a:r>
              <a:rPr lang="de-DE" sz="2400" dirty="0" smtClean="0"/>
              <a:t>Befolge zunächst alle Regeln. Es gibt keine Ausnahme!</a:t>
            </a:r>
          </a:p>
          <a:p>
            <a:pPr marL="180975" indent="-180975">
              <a:buFont typeface="Arial" pitchFamily="34" charset="0"/>
              <a:buChar char="•"/>
            </a:pPr>
            <a:r>
              <a:rPr lang="de-DE" sz="2400" dirty="0" smtClean="0"/>
              <a:t>Sich Gedanken über Ausnahmen zu machen lenkt vom Spiel ab.</a:t>
            </a:r>
          </a:p>
          <a:p>
            <a:pPr marL="180975" indent="-180975">
              <a:buFont typeface="Arial" pitchFamily="34" charset="0"/>
              <a:buChar char="•"/>
            </a:pPr>
            <a:r>
              <a:rPr lang="de-DE" sz="2400" dirty="0" smtClean="0"/>
              <a:t>Wenn die Regeln ganz sicher sitzen, mache Dir über Ausnahmen Gedanken.</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0" name="Textfeld 9"/>
          <p:cNvSpPr txBox="1"/>
          <p:nvPr/>
        </p:nvSpPr>
        <p:spPr>
          <a:xfrm>
            <a:off x="817578" y="1557160"/>
            <a:ext cx="10315134" cy="461665"/>
          </a:xfrm>
          <a:prstGeom prst="rect">
            <a:avLst/>
          </a:prstGeom>
          <a:noFill/>
        </p:spPr>
        <p:txBody>
          <a:bodyPr wrap="square" rtlCol="0">
            <a:spAutoFit/>
          </a:bodyPr>
          <a:lstStyle/>
          <a:p>
            <a:r>
              <a:rPr lang="de-DE" sz="2400" dirty="0" smtClean="0"/>
              <a:t>… schafft Freiraum für die wirklich wichtigen Dinge beim Doppelkopf</a:t>
            </a:r>
          </a:p>
        </p:txBody>
      </p:sp>
    </p:spTree>
    <p:extLst>
      <p:ext uri="{BB962C8B-B14F-4D97-AF65-F5344CB8AC3E}">
        <p14:creationId xmlns:p14="http://schemas.microsoft.com/office/powerpoint/2010/main" val="625960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Einige Regeln</a:t>
            </a:r>
            <a:endParaRPr lang="de-DE" dirty="0"/>
          </a:p>
        </p:txBody>
      </p:sp>
      <p:sp>
        <p:nvSpPr>
          <p:cNvPr id="3" name="Inhaltsplatzhalter 2"/>
          <p:cNvSpPr>
            <a:spLocks noGrp="1"/>
          </p:cNvSpPr>
          <p:nvPr>
            <p:ph idx="1"/>
          </p:nvPr>
        </p:nvSpPr>
        <p:spPr/>
        <p:txBody>
          <a:bodyPr/>
          <a:lstStyle/>
          <a:p>
            <a:r>
              <a:rPr lang="de-DE" dirty="0" smtClean="0"/>
              <a:t>Schmiere als Kontra</a:t>
            </a:r>
          </a:p>
          <a:p>
            <a:r>
              <a:rPr lang="de-DE" dirty="0" smtClean="0"/>
              <a:t>Behalte Standkarten</a:t>
            </a:r>
          </a:p>
          <a:p>
            <a:r>
              <a:rPr lang="de-DE" dirty="0" smtClean="0"/>
              <a:t>Partner nie abstechen</a:t>
            </a:r>
          </a:p>
          <a:p>
            <a:r>
              <a:rPr lang="de-DE" dirty="0" smtClean="0"/>
              <a:t>Signalkarten nutzen</a:t>
            </a:r>
          </a:p>
          <a:p>
            <a:r>
              <a:rPr lang="de-DE" dirty="0" smtClean="0"/>
              <a:t>Trumpf nur aus Stärke spielen</a:t>
            </a:r>
          </a:p>
          <a:p>
            <a:r>
              <a:rPr lang="de-DE" dirty="0" smtClean="0"/>
              <a:t>Zweiten schwarzen Fehllauf nicht hoch stechen</a:t>
            </a:r>
          </a:p>
          <a:p>
            <a:endParaRPr lang="de-DE" dirty="0" smtClean="0"/>
          </a:p>
          <a:p>
            <a:endParaRPr lang="de-DE" dirty="0" smtClean="0"/>
          </a:p>
          <a:p>
            <a:endParaRPr lang="de-DE" dirty="0"/>
          </a:p>
        </p:txBody>
      </p:sp>
    </p:spTree>
    <p:extLst>
      <p:ext uri="{BB962C8B-B14F-4D97-AF65-F5344CB8AC3E}">
        <p14:creationId xmlns:p14="http://schemas.microsoft.com/office/powerpoint/2010/main" val="2378717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Regeln </a:t>
            </a:r>
            <a:r>
              <a:rPr lang="de-DE" dirty="0" err="1" smtClean="0"/>
              <a:t>continous</a:t>
            </a:r>
            <a:endParaRPr lang="de-DE" dirty="0"/>
          </a:p>
        </p:txBody>
      </p:sp>
      <p:sp>
        <p:nvSpPr>
          <p:cNvPr id="3" name="Inhaltsplatzhalter 2"/>
          <p:cNvSpPr>
            <a:spLocks noGrp="1"/>
          </p:cNvSpPr>
          <p:nvPr>
            <p:ph idx="1"/>
          </p:nvPr>
        </p:nvSpPr>
        <p:spPr/>
        <p:txBody>
          <a:bodyPr/>
          <a:lstStyle/>
          <a:p>
            <a:r>
              <a:rPr lang="de-DE" dirty="0" smtClean="0"/>
              <a:t>Unterstütze Deinen Partner (der starke Partner bestimmt)</a:t>
            </a:r>
          </a:p>
          <a:p>
            <a:r>
              <a:rPr lang="de-DE" dirty="0" smtClean="0"/>
              <a:t>Alles für die gute Sitzposition</a:t>
            </a:r>
          </a:p>
          <a:p>
            <a:r>
              <a:rPr lang="de-DE" dirty="0" smtClean="0"/>
              <a:t>Beschreibe Dein Blatt</a:t>
            </a:r>
          </a:p>
          <a:p>
            <a:r>
              <a:rPr lang="de-DE" dirty="0" smtClean="0"/>
              <a:t>Keine Trumpfvollen vorsetzen</a:t>
            </a:r>
          </a:p>
          <a:p>
            <a:r>
              <a:rPr lang="de-DE" dirty="0" smtClean="0"/>
              <a:t>Nicht vorstechen</a:t>
            </a:r>
          </a:p>
          <a:p>
            <a:r>
              <a:rPr lang="de-DE" dirty="0" smtClean="0"/>
              <a:t>Herz nach vermeiden</a:t>
            </a:r>
          </a:p>
          <a:p>
            <a:endParaRPr lang="de-DE" dirty="0" smtClean="0"/>
          </a:p>
          <a:p>
            <a:endParaRPr lang="de-DE" dirty="0" smtClean="0"/>
          </a:p>
          <a:p>
            <a:endParaRPr lang="de-DE" dirty="0"/>
          </a:p>
        </p:txBody>
      </p:sp>
    </p:spTree>
    <p:extLst>
      <p:ext uri="{BB962C8B-B14F-4D97-AF65-F5344CB8AC3E}">
        <p14:creationId xmlns:p14="http://schemas.microsoft.com/office/powerpoint/2010/main" val="33440948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Regeln </a:t>
            </a:r>
            <a:r>
              <a:rPr lang="de-DE" dirty="0" err="1"/>
              <a:t>continous</a:t>
            </a:r>
            <a:endParaRPr lang="de-DE" dirty="0"/>
          </a:p>
        </p:txBody>
      </p:sp>
      <p:sp>
        <p:nvSpPr>
          <p:cNvPr id="3" name="Inhaltsplatzhalter 2"/>
          <p:cNvSpPr>
            <a:spLocks noGrp="1"/>
          </p:cNvSpPr>
          <p:nvPr>
            <p:ph idx="1"/>
          </p:nvPr>
        </p:nvSpPr>
        <p:spPr/>
        <p:txBody>
          <a:bodyPr/>
          <a:lstStyle/>
          <a:p>
            <a:r>
              <a:rPr lang="de-DE" dirty="0" smtClean="0"/>
              <a:t>Niemals unter </a:t>
            </a:r>
            <a:r>
              <a:rPr lang="de-DE" dirty="0" err="1" smtClean="0"/>
              <a:t>Fux</a:t>
            </a:r>
            <a:endParaRPr lang="de-DE" dirty="0" smtClean="0"/>
          </a:p>
          <a:p>
            <a:r>
              <a:rPr lang="de-DE" dirty="0" smtClean="0"/>
              <a:t>Versuche mit allen zu gewinnen</a:t>
            </a:r>
          </a:p>
          <a:p>
            <a:r>
              <a:rPr lang="de-DE" dirty="0" smtClean="0"/>
              <a:t>Was man hat, das hat man</a:t>
            </a:r>
          </a:p>
          <a:p>
            <a:r>
              <a:rPr lang="de-DE" dirty="0" smtClean="0"/>
              <a:t>Dicke schnappen, dünne laufen lassen</a:t>
            </a:r>
          </a:p>
          <a:p>
            <a:r>
              <a:rPr lang="de-DE" dirty="0" err="1" smtClean="0"/>
              <a:t>Dulle</a:t>
            </a:r>
            <a:r>
              <a:rPr lang="de-DE" dirty="0" smtClean="0"/>
              <a:t> (Trumpfvolle) nicht zum vollmachen nutzen</a:t>
            </a:r>
          </a:p>
          <a:p>
            <a:r>
              <a:rPr lang="de-DE" dirty="0" smtClean="0"/>
              <a:t>Charly nur, wenn Du sicher bist</a:t>
            </a:r>
          </a:p>
          <a:p>
            <a:endParaRPr lang="de-DE" dirty="0"/>
          </a:p>
        </p:txBody>
      </p:sp>
    </p:spTree>
    <p:extLst>
      <p:ext uri="{BB962C8B-B14F-4D97-AF65-F5344CB8AC3E}">
        <p14:creationId xmlns:p14="http://schemas.microsoft.com/office/powerpoint/2010/main" val="1159407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Regeln </a:t>
            </a:r>
            <a:r>
              <a:rPr lang="de-DE" dirty="0" err="1"/>
              <a:t>continous</a:t>
            </a:r>
            <a:endParaRPr lang="de-DE" dirty="0"/>
          </a:p>
        </p:txBody>
      </p:sp>
      <p:sp>
        <p:nvSpPr>
          <p:cNvPr id="3" name="Inhaltsplatzhalter 2"/>
          <p:cNvSpPr>
            <a:spLocks noGrp="1"/>
          </p:cNvSpPr>
          <p:nvPr>
            <p:ph idx="1"/>
          </p:nvPr>
        </p:nvSpPr>
        <p:spPr/>
        <p:txBody>
          <a:bodyPr/>
          <a:lstStyle/>
          <a:p>
            <a:r>
              <a:rPr lang="de-DE" dirty="0" err="1"/>
              <a:t>Doppeldulle</a:t>
            </a:r>
            <a:r>
              <a:rPr lang="de-DE" dirty="0"/>
              <a:t> immer </a:t>
            </a:r>
            <a:r>
              <a:rPr lang="de-DE" dirty="0" smtClean="0"/>
              <a:t>anzeigen</a:t>
            </a:r>
          </a:p>
          <a:p>
            <a:r>
              <a:rPr lang="de-DE" smtClean="0"/>
              <a:t>Sprungansage </a:t>
            </a:r>
            <a:r>
              <a:rPr lang="de-DE" dirty="0"/>
              <a:t>fordert </a:t>
            </a:r>
            <a:r>
              <a:rPr lang="de-DE" dirty="0" smtClean="0"/>
              <a:t>Trumpf</a:t>
            </a:r>
            <a:endParaRPr lang="de-DE" dirty="0"/>
          </a:p>
          <a:p>
            <a:r>
              <a:rPr lang="de-DE" dirty="0"/>
              <a:t>Abfragen immer beantworten</a:t>
            </a:r>
            <a:endParaRPr lang="de-DE" dirty="0"/>
          </a:p>
        </p:txBody>
      </p:sp>
    </p:spTree>
    <p:extLst>
      <p:ext uri="{BB962C8B-B14F-4D97-AF65-F5344CB8AC3E}">
        <p14:creationId xmlns:p14="http://schemas.microsoft.com/office/powerpoint/2010/main" val="398969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Schmiere als Kontra</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502789"/>
            <a:ext cx="8136904" cy="1569660"/>
          </a:xfrm>
          <a:prstGeom prst="rect">
            <a:avLst/>
          </a:prstGeom>
          <a:noFill/>
        </p:spPr>
        <p:txBody>
          <a:bodyPr wrap="square" rtlCol="0">
            <a:spAutoFit/>
          </a:bodyPr>
          <a:lstStyle/>
          <a:p>
            <a:pPr marL="180975" indent="-180975">
              <a:buFont typeface="Arial" pitchFamily="34" charset="0"/>
              <a:buChar char="•"/>
            </a:pPr>
            <a:r>
              <a:rPr lang="de-DE" sz="2400" dirty="0" smtClean="0"/>
              <a:t>Kontra schmiert, wo Re sich ziert.</a:t>
            </a:r>
          </a:p>
          <a:p>
            <a:pPr marL="180975" indent="-180975">
              <a:buFont typeface="Arial" pitchFamily="34" charset="0"/>
              <a:buChar char="•"/>
            </a:pPr>
            <a:r>
              <a:rPr lang="de-DE" sz="2400" dirty="0" smtClean="0"/>
              <a:t>Die Stiche werden dann natürlicherweise fair.</a:t>
            </a:r>
          </a:p>
          <a:p>
            <a:pPr marL="180975" indent="-180975">
              <a:buFont typeface="Arial" pitchFamily="34" charset="0"/>
              <a:buChar char="•"/>
            </a:pPr>
            <a:r>
              <a:rPr lang="de-DE" sz="2400" dirty="0" smtClean="0"/>
              <a:t>Durch die Trumpfhoheit von Re gehen die zweiten Stiche öfter zu Re.</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0" name="Textfeld 9"/>
          <p:cNvSpPr txBox="1"/>
          <p:nvPr/>
        </p:nvSpPr>
        <p:spPr>
          <a:xfrm>
            <a:off x="748201" y="4122029"/>
            <a:ext cx="1812484" cy="461665"/>
          </a:xfrm>
          <a:prstGeom prst="rect">
            <a:avLst/>
          </a:prstGeom>
          <a:noFill/>
        </p:spPr>
        <p:txBody>
          <a:bodyPr wrap="none" rtlCol="0">
            <a:spAutoFit/>
          </a:bodyPr>
          <a:lstStyle/>
          <a:p>
            <a:r>
              <a:rPr lang="de-DE" sz="2400" b="1" dirty="0" smtClean="0">
                <a:solidFill>
                  <a:schemeClr val="accent4">
                    <a:lumMod val="75000"/>
                  </a:schemeClr>
                </a:solidFill>
              </a:rPr>
              <a:t>Daraus folgt:</a:t>
            </a:r>
            <a:endParaRPr lang="de-DE" sz="2400" b="1" dirty="0">
              <a:solidFill>
                <a:schemeClr val="accent4">
                  <a:lumMod val="75000"/>
                </a:schemeClr>
              </a:solidFill>
            </a:endParaRPr>
          </a:p>
        </p:txBody>
      </p:sp>
      <p:sp>
        <p:nvSpPr>
          <p:cNvPr id="11" name="Textfeld 10"/>
          <p:cNvSpPr txBox="1"/>
          <p:nvPr/>
        </p:nvSpPr>
        <p:spPr>
          <a:xfrm>
            <a:off x="748201" y="4628530"/>
            <a:ext cx="9962050" cy="1569660"/>
          </a:xfrm>
          <a:prstGeom prst="rect">
            <a:avLst/>
          </a:prstGeom>
          <a:noFill/>
        </p:spPr>
        <p:txBody>
          <a:bodyPr wrap="square" rtlCol="0">
            <a:spAutoFit/>
          </a:bodyPr>
          <a:lstStyle/>
          <a:p>
            <a:pPr marL="180975" indent="-180975">
              <a:buFont typeface="Arial" pitchFamily="34" charset="0"/>
              <a:buChar char="•"/>
            </a:pPr>
            <a:r>
              <a:rPr lang="de-DE" sz="2400" dirty="0" smtClean="0"/>
              <a:t>Ein Stich, bei dem beide 10‘nen fehlen, wird im zweiten wahrscheinlich zu</a:t>
            </a:r>
            <a:br>
              <a:rPr lang="de-DE" sz="2400" dirty="0" smtClean="0"/>
            </a:br>
            <a:r>
              <a:rPr lang="de-DE" sz="2400" dirty="0" smtClean="0"/>
              <a:t>Kontra gehen (Kontra konnte nicht schmieren).</a:t>
            </a:r>
          </a:p>
          <a:p>
            <a:pPr marL="180975" indent="-180975">
              <a:buFont typeface="Arial" pitchFamily="34" charset="0"/>
              <a:buChar char="•"/>
            </a:pPr>
            <a:r>
              <a:rPr lang="de-DE" sz="2400" dirty="0" smtClean="0"/>
              <a:t>Ein Stich, in dem beiden 10‘nen gefallen sind, wird im zweiten wahrscheinlich</a:t>
            </a:r>
            <a:br>
              <a:rPr lang="de-DE" sz="2400" dirty="0" smtClean="0"/>
            </a:br>
            <a:r>
              <a:rPr lang="de-DE" sz="2400" dirty="0" smtClean="0"/>
              <a:t>zu Re gehen (Re konnte nicht geizen).</a:t>
            </a:r>
            <a:endParaRPr lang="de-DE" sz="2400" dirty="0"/>
          </a:p>
        </p:txBody>
      </p:sp>
      <p:sp>
        <p:nvSpPr>
          <p:cNvPr id="2" name="Textfeld 1"/>
          <p:cNvSpPr txBox="1"/>
          <p:nvPr/>
        </p:nvSpPr>
        <p:spPr>
          <a:xfrm>
            <a:off x="5576934" y="898525"/>
            <a:ext cx="1860381" cy="369332"/>
          </a:xfrm>
          <a:prstGeom prst="rect">
            <a:avLst/>
          </a:prstGeom>
          <a:noFill/>
        </p:spPr>
        <p:txBody>
          <a:bodyPr wrap="none" rtlCol="0">
            <a:spAutoFit/>
          </a:bodyPr>
          <a:lstStyle/>
          <a:p>
            <a:r>
              <a:rPr lang="de-DE" dirty="0" smtClean="0"/>
              <a:t>… aber keine Asse</a:t>
            </a:r>
            <a:endParaRPr lang="de-DE" dirty="0"/>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0387" y="5108799"/>
            <a:ext cx="200025" cy="276225"/>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3955" y="5108799"/>
            <a:ext cx="200025" cy="276225"/>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7523" y="5108799"/>
            <a:ext cx="200025" cy="276225"/>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1090" y="5108799"/>
            <a:ext cx="200025" cy="276225"/>
          </a:xfrm>
          <a:prstGeom prst="rect">
            <a:avLst/>
          </a:prstGeom>
        </p:spPr>
      </p:pic>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1187" y="5816370"/>
            <a:ext cx="200025" cy="276225"/>
          </a:xfrm>
          <a:prstGeom prst="rect">
            <a:avLst/>
          </a:prstGeom>
        </p:spPr>
      </p:pic>
      <p:pic>
        <p:nvPicPr>
          <p:cNvPr id="19" name="Grafik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1890" y="5816370"/>
            <a:ext cx="200025" cy="276225"/>
          </a:xfrm>
          <a:prstGeom prst="rect">
            <a:avLst/>
          </a:prstGeom>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4755" y="5816370"/>
            <a:ext cx="200025" cy="276225"/>
          </a:xfrm>
          <a:prstGeom prst="rect">
            <a:avLst/>
          </a:prstGeom>
        </p:spPr>
      </p:pic>
      <p:pic>
        <p:nvPicPr>
          <p:cNvPr id="21" name="Grafik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323" y="5816370"/>
            <a:ext cx="200025" cy="276225"/>
          </a:xfrm>
          <a:prstGeom prst="rect">
            <a:avLst/>
          </a:prstGeom>
        </p:spPr>
      </p:pic>
    </p:spTree>
    <p:extLst>
      <p:ext uri="{BB962C8B-B14F-4D97-AF65-F5344CB8AC3E}">
        <p14:creationId xmlns:p14="http://schemas.microsoft.com/office/powerpoint/2010/main" val="269246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Schmiere als Kontra</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57306"/>
            <a:ext cx="400050" cy="55245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277" y="2057306"/>
            <a:ext cx="400050" cy="552450"/>
          </a:xfrm>
          <a:prstGeom prst="rect">
            <a:avLst/>
          </a:prstGeom>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354" y="2057306"/>
            <a:ext cx="400050" cy="55245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84" y="2057306"/>
            <a:ext cx="400050" cy="552450"/>
          </a:xfrm>
          <a:prstGeom prst="rect">
            <a:avLst/>
          </a:prstGeom>
        </p:spPr>
      </p:pic>
      <p:sp>
        <p:nvSpPr>
          <p:cNvPr id="8" name="Textfeld 7"/>
          <p:cNvSpPr txBox="1"/>
          <p:nvPr/>
        </p:nvSpPr>
        <p:spPr>
          <a:xfrm>
            <a:off x="2842788" y="2240424"/>
            <a:ext cx="6711133" cy="369332"/>
          </a:xfrm>
          <a:prstGeom prst="rect">
            <a:avLst/>
          </a:prstGeom>
          <a:noFill/>
        </p:spPr>
        <p:txBody>
          <a:bodyPr wrap="none" rtlCol="0">
            <a:spAutoFit/>
          </a:bodyPr>
          <a:lstStyle/>
          <a:p>
            <a:r>
              <a:rPr lang="de-DE" dirty="0" smtClean="0"/>
              <a:t>typischer Stich, bei dem Kontra meistens den zweiten Stich bekommt.</a:t>
            </a:r>
            <a:endParaRPr lang="de-DE" dirty="0"/>
          </a:p>
        </p:txBody>
      </p:sp>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76374"/>
            <a:ext cx="400050" cy="552450"/>
          </a:xfrm>
          <a:prstGeom prst="rect">
            <a:avLst/>
          </a:prstGeom>
        </p:spPr>
      </p:pic>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277" y="2976374"/>
            <a:ext cx="400050" cy="552450"/>
          </a:xfrm>
          <a:prstGeom prst="rect">
            <a:avLst/>
          </a:prstGeom>
        </p:spPr>
      </p:pic>
      <p:sp>
        <p:nvSpPr>
          <p:cNvPr id="13" name="Textfeld 12"/>
          <p:cNvSpPr txBox="1"/>
          <p:nvPr/>
        </p:nvSpPr>
        <p:spPr>
          <a:xfrm>
            <a:off x="2842788" y="3159492"/>
            <a:ext cx="6326988" cy="369332"/>
          </a:xfrm>
          <a:prstGeom prst="rect">
            <a:avLst/>
          </a:prstGeom>
          <a:noFill/>
        </p:spPr>
        <p:txBody>
          <a:bodyPr wrap="none" rtlCol="0">
            <a:spAutoFit/>
          </a:bodyPr>
          <a:lstStyle/>
          <a:p>
            <a:r>
              <a:rPr lang="de-DE" dirty="0" smtClean="0"/>
              <a:t>typischer Stich, bei dem Re meistens den zweiten Stich bekommt.</a:t>
            </a:r>
            <a:endParaRPr lang="de-DE" dirty="0"/>
          </a:p>
        </p:txBody>
      </p:sp>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8354" y="2976374"/>
            <a:ext cx="400050" cy="552450"/>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7626" y="2976374"/>
            <a:ext cx="400050" cy="552450"/>
          </a:xfrm>
          <a:prstGeom prst="rect">
            <a:avLst/>
          </a:prstGeom>
        </p:spPr>
      </p:pic>
      <p:pic>
        <p:nvPicPr>
          <p:cNvPr id="16" name="Grafik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4565116"/>
            <a:ext cx="400050" cy="552450"/>
          </a:xfrm>
          <a:prstGeom prst="rect">
            <a:avLst/>
          </a:prstGeom>
        </p:spPr>
      </p:pic>
      <p:pic>
        <p:nvPicPr>
          <p:cNvPr id="17" name="Grafik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8277" y="4565116"/>
            <a:ext cx="400050" cy="552450"/>
          </a:xfrm>
          <a:prstGeom prst="rect">
            <a:avLst/>
          </a:prstGeom>
        </p:spPr>
      </p:pic>
      <p:pic>
        <p:nvPicPr>
          <p:cNvPr id="18" name="Grafi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8354" y="4565116"/>
            <a:ext cx="400050" cy="552450"/>
          </a:xfrm>
          <a:prstGeom prst="rect">
            <a:avLst/>
          </a:prstGeom>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7626" y="4565116"/>
            <a:ext cx="400050" cy="552450"/>
          </a:xfrm>
          <a:prstGeom prst="rect">
            <a:avLst/>
          </a:prstGeom>
        </p:spPr>
      </p:pic>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6898" y="4565116"/>
            <a:ext cx="400050" cy="552450"/>
          </a:xfrm>
          <a:prstGeom prst="rect">
            <a:avLst/>
          </a:prstGeom>
        </p:spPr>
      </p:pic>
      <p:pic>
        <p:nvPicPr>
          <p:cNvPr id="21" name="Grafik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170" y="4565116"/>
            <a:ext cx="400050" cy="552450"/>
          </a:xfrm>
          <a:prstGeom prst="rect">
            <a:avLst/>
          </a:prstGeom>
        </p:spPr>
      </p:pic>
      <p:pic>
        <p:nvPicPr>
          <p:cNvPr id="22" name="Grafik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442" y="4563089"/>
            <a:ext cx="400050" cy="552450"/>
          </a:xfrm>
          <a:prstGeom prst="rect">
            <a:avLst/>
          </a:prstGeom>
        </p:spPr>
      </p:pic>
      <p:pic>
        <p:nvPicPr>
          <p:cNvPr id="23" name="Grafik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09369" y="4563089"/>
            <a:ext cx="400050" cy="552450"/>
          </a:xfrm>
          <a:prstGeom prst="rect">
            <a:avLst/>
          </a:prstGeom>
        </p:spPr>
      </p:pic>
      <p:pic>
        <p:nvPicPr>
          <p:cNvPr id="24" name="Grafik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83296" y="4563089"/>
            <a:ext cx="400050" cy="552450"/>
          </a:xfrm>
          <a:prstGeom prst="rect">
            <a:avLst/>
          </a:prstGeom>
        </p:spPr>
      </p:pic>
      <p:pic>
        <p:nvPicPr>
          <p:cNvPr id="25" name="Grafik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7223" y="4563089"/>
            <a:ext cx="400050" cy="552450"/>
          </a:xfrm>
          <a:prstGeom prst="rect">
            <a:avLst/>
          </a:prstGeom>
        </p:spPr>
      </p:pic>
      <p:pic>
        <p:nvPicPr>
          <p:cNvPr id="26" name="Grafik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31150" y="4563089"/>
            <a:ext cx="400050" cy="552450"/>
          </a:xfrm>
          <a:prstGeom prst="rect">
            <a:avLst/>
          </a:prstGeom>
        </p:spPr>
      </p:pic>
      <p:pic>
        <p:nvPicPr>
          <p:cNvPr id="27" name="Grafik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05077" y="4563089"/>
            <a:ext cx="400050" cy="552450"/>
          </a:xfrm>
          <a:prstGeom prst="rect">
            <a:avLst/>
          </a:prstGeom>
        </p:spPr>
      </p:pic>
      <p:pic>
        <p:nvPicPr>
          <p:cNvPr id="29" name="Grafik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277" y="5333152"/>
            <a:ext cx="400050" cy="552450"/>
          </a:xfrm>
          <a:prstGeom prst="rect">
            <a:avLst/>
          </a:prstGeom>
        </p:spPr>
      </p:pic>
      <p:pic>
        <p:nvPicPr>
          <p:cNvPr id="30" name="Grafik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354" y="5333152"/>
            <a:ext cx="400050" cy="552450"/>
          </a:xfrm>
          <a:prstGeom prst="rect">
            <a:avLst/>
          </a:prstGeom>
        </p:spPr>
      </p:pic>
      <p:pic>
        <p:nvPicPr>
          <p:cNvPr id="31" name="Grafik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8484" y="5333152"/>
            <a:ext cx="400050" cy="552450"/>
          </a:xfrm>
          <a:prstGeom prst="rect">
            <a:avLst/>
          </a:prstGeom>
        </p:spPr>
      </p:pic>
      <p:sp>
        <p:nvSpPr>
          <p:cNvPr id="32" name="Textfeld 31"/>
          <p:cNvSpPr txBox="1"/>
          <p:nvPr/>
        </p:nvSpPr>
        <p:spPr>
          <a:xfrm>
            <a:off x="2814818" y="6149804"/>
            <a:ext cx="8570295" cy="369332"/>
          </a:xfrm>
          <a:prstGeom prst="rect">
            <a:avLst/>
          </a:prstGeom>
          <a:noFill/>
        </p:spPr>
        <p:txBody>
          <a:bodyPr wrap="none" rtlCol="0">
            <a:spAutoFit/>
          </a:bodyPr>
          <a:lstStyle/>
          <a:p>
            <a:r>
              <a:rPr lang="de-DE" dirty="0" smtClean="0"/>
              <a:t>sehr starke Kontratendenz (Nachspiel macht für Re keinen Sinn, auch nicht als Täuschung)</a:t>
            </a:r>
            <a:endParaRPr lang="de-DE" dirty="0"/>
          </a:p>
        </p:txBody>
      </p:sp>
    </p:spTree>
    <p:extLst>
      <p:ext uri="{BB962C8B-B14F-4D97-AF65-F5344CB8AC3E}">
        <p14:creationId xmlns:p14="http://schemas.microsoft.com/office/powerpoint/2010/main" val="110734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78 0.00208 L -0.19062 0.11111 " pathEditMode="relative" rAng="0" ptsTypes="AA">
                                      <p:cBhvr>
                                        <p:cTn id="6" dur="2000" fill="hold"/>
                                        <p:tgtEl>
                                          <p:spTgt spid="21"/>
                                        </p:tgtEl>
                                        <p:attrNameLst>
                                          <p:attrName>ppt_x</p:attrName>
                                          <p:attrName>ppt_y</p:attrName>
                                        </p:attrNameLst>
                                      </p:cBhvr>
                                      <p:rCtr x="-9570" y="544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33333E-6 4.44444E-6 L -0.22994 0.20532 " pathEditMode="relative" rAng="0" ptsTypes="AA">
                                      <p:cBhvr>
                                        <p:cTn id="18" dur="2000" fill="hold"/>
                                        <p:tgtEl>
                                          <p:spTgt spid="22"/>
                                        </p:tgtEl>
                                        <p:attrNameLst>
                                          <p:attrName>ppt_x</p:attrName>
                                          <p:attrName>ppt_y</p:attrName>
                                        </p:attrNameLst>
                                      </p:cBhvr>
                                      <p:rCtr x="-11497" y="10255"/>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Behalte Standkarten</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452237"/>
            <a:ext cx="8136904" cy="830997"/>
          </a:xfrm>
          <a:prstGeom prst="rect">
            <a:avLst/>
          </a:prstGeom>
          <a:noFill/>
        </p:spPr>
        <p:txBody>
          <a:bodyPr wrap="square" rtlCol="0">
            <a:spAutoFit/>
          </a:bodyPr>
          <a:lstStyle/>
          <a:p>
            <a:pPr marL="180975" indent="-180975">
              <a:buFont typeface="Arial" pitchFamily="34" charset="0"/>
              <a:buChar char="•"/>
            </a:pPr>
            <a:r>
              <a:rPr lang="de-DE" sz="2400" dirty="0" smtClean="0"/>
              <a:t>Standkarten ermöglichen dem Partner Abwürfe.</a:t>
            </a:r>
          </a:p>
          <a:p>
            <a:pPr marL="180975" indent="-180975">
              <a:buFont typeface="Arial" pitchFamily="34" charset="0"/>
              <a:buChar char="•"/>
            </a:pPr>
            <a:r>
              <a:rPr lang="de-DE" sz="2400" dirty="0" smtClean="0"/>
              <a:t>Der Gegner muss auf jeden Fall stechen.</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591410"/>
            <a:ext cx="377536" cy="552450"/>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8523" y="3591410"/>
            <a:ext cx="377536" cy="552450"/>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8846" y="3591410"/>
            <a:ext cx="377536" cy="552450"/>
          </a:xfrm>
          <a:prstGeom prst="rect">
            <a:avLst/>
          </a:prstGeom>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9169" y="3591410"/>
            <a:ext cx="377536" cy="552450"/>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9492" y="3591410"/>
            <a:ext cx="377536" cy="552450"/>
          </a:xfrm>
          <a:prstGeom prst="rect">
            <a:avLst/>
          </a:prstGeom>
        </p:spPr>
      </p:pic>
      <p:pic>
        <p:nvPicPr>
          <p:cNvPr id="17" name="Grafik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22652" y="3591410"/>
            <a:ext cx="377536" cy="552450"/>
          </a:xfrm>
          <a:prstGeom prst="rect">
            <a:avLst/>
          </a:prstGeom>
        </p:spPr>
      </p:pic>
      <p:pic>
        <p:nvPicPr>
          <p:cNvPr id="18" name="Grafik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2975" y="3591410"/>
            <a:ext cx="377536" cy="552450"/>
          </a:xfrm>
          <a:prstGeom prst="rect">
            <a:avLst/>
          </a:prstGeom>
        </p:spPr>
      </p:pic>
      <p:pic>
        <p:nvPicPr>
          <p:cNvPr id="19" name="Grafik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26135" y="3591410"/>
            <a:ext cx="377536" cy="552450"/>
          </a:xfrm>
          <a:prstGeom prst="rect">
            <a:avLst/>
          </a:prstGeom>
        </p:spPr>
      </p:pic>
      <p:pic>
        <p:nvPicPr>
          <p:cNvPr id="21" name="Grafik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6458" y="3591410"/>
            <a:ext cx="377536" cy="552450"/>
          </a:xfrm>
          <a:prstGeom prst="rect">
            <a:avLst/>
          </a:prstGeom>
        </p:spPr>
      </p:pic>
      <p:pic>
        <p:nvPicPr>
          <p:cNvPr id="22" name="Grafik 2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6785" y="3591410"/>
            <a:ext cx="377536" cy="552450"/>
          </a:xfrm>
          <a:prstGeom prst="rect">
            <a:avLst/>
          </a:prstGeom>
        </p:spPr>
      </p:pic>
      <p:pic>
        <p:nvPicPr>
          <p:cNvPr id="5" name="Grafik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4503593"/>
            <a:ext cx="400050" cy="552450"/>
          </a:xfrm>
          <a:prstGeom prst="rect">
            <a:avLst/>
          </a:prstGeom>
        </p:spPr>
      </p:pic>
      <p:sp>
        <p:nvSpPr>
          <p:cNvPr id="24" name="Textfeld 23"/>
          <p:cNvSpPr txBox="1"/>
          <p:nvPr/>
        </p:nvSpPr>
        <p:spPr>
          <a:xfrm>
            <a:off x="6584716" y="3774528"/>
            <a:ext cx="1449628" cy="369332"/>
          </a:xfrm>
          <a:prstGeom prst="rect">
            <a:avLst/>
          </a:prstGeom>
          <a:noFill/>
        </p:spPr>
        <p:txBody>
          <a:bodyPr wrap="none" rtlCol="0">
            <a:spAutoFit/>
          </a:bodyPr>
          <a:lstStyle/>
          <a:p>
            <a:r>
              <a:rPr lang="de-DE" dirty="0" smtClean="0"/>
              <a:t>an Position 4.</a:t>
            </a:r>
            <a:endParaRPr lang="de-DE" dirty="0"/>
          </a:p>
        </p:txBody>
      </p:sp>
      <p:pic>
        <p:nvPicPr>
          <p:cNvPr id="25" name="Grafik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05204" y="4503593"/>
            <a:ext cx="400050" cy="552450"/>
          </a:xfrm>
          <a:prstGeom prst="rect">
            <a:avLst/>
          </a:prstGeom>
        </p:spPr>
      </p:pic>
      <p:pic>
        <p:nvPicPr>
          <p:cNvPr id="26" name="Grafik 2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72208" y="4503593"/>
            <a:ext cx="400050" cy="552450"/>
          </a:xfrm>
          <a:prstGeom prst="rect">
            <a:avLst/>
          </a:prstGeom>
        </p:spPr>
      </p:pic>
      <p:pic>
        <p:nvPicPr>
          <p:cNvPr id="27" name="Grafik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3298" y="3591410"/>
            <a:ext cx="400050" cy="552450"/>
          </a:xfrm>
          <a:prstGeom prst="rect">
            <a:avLst/>
          </a:prstGeom>
        </p:spPr>
      </p:pic>
      <p:pic>
        <p:nvPicPr>
          <p:cNvPr id="30" name="Grafik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8200" y="5364219"/>
            <a:ext cx="400050" cy="552450"/>
          </a:xfrm>
          <a:prstGeom prst="rect">
            <a:avLst/>
          </a:prstGeom>
        </p:spPr>
      </p:pic>
      <p:pic>
        <p:nvPicPr>
          <p:cNvPr id="31" name="Grafik 3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139815" y="3591410"/>
            <a:ext cx="400050" cy="552450"/>
          </a:xfrm>
          <a:prstGeom prst="rect">
            <a:avLst/>
          </a:prstGeom>
        </p:spPr>
      </p:pic>
      <p:sp>
        <p:nvSpPr>
          <p:cNvPr id="1024" name="Textfeld 1023"/>
          <p:cNvSpPr txBox="1"/>
          <p:nvPr/>
        </p:nvSpPr>
        <p:spPr>
          <a:xfrm>
            <a:off x="639718" y="5058170"/>
            <a:ext cx="797013" cy="261610"/>
          </a:xfrm>
          <a:prstGeom prst="rect">
            <a:avLst/>
          </a:prstGeom>
          <a:noFill/>
        </p:spPr>
        <p:txBody>
          <a:bodyPr wrap="none" rtlCol="0">
            <a:spAutoFit/>
          </a:bodyPr>
          <a:lstStyle/>
          <a:p>
            <a:r>
              <a:rPr lang="de-DE" sz="1050" dirty="0" smtClean="0"/>
              <a:t>mit zögern</a:t>
            </a:r>
            <a:endParaRPr lang="de-DE" sz="1050" dirty="0"/>
          </a:p>
        </p:txBody>
      </p:sp>
      <p:pic>
        <p:nvPicPr>
          <p:cNvPr id="1027" name="Grafik 10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790824" y="5364219"/>
            <a:ext cx="400050" cy="552450"/>
          </a:xfrm>
          <a:prstGeom prst="rect">
            <a:avLst/>
          </a:prstGeom>
        </p:spPr>
      </p:pic>
      <p:pic>
        <p:nvPicPr>
          <p:cNvPr id="1028" name="Grafik 10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199" y="6145356"/>
            <a:ext cx="400050" cy="552450"/>
          </a:xfrm>
          <a:prstGeom prst="rect">
            <a:avLst/>
          </a:prstGeom>
        </p:spPr>
      </p:pic>
      <p:pic>
        <p:nvPicPr>
          <p:cNvPr id="1029" name="Grafik 10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13831" y="6145356"/>
            <a:ext cx="400050" cy="552450"/>
          </a:xfrm>
          <a:prstGeom prst="rect">
            <a:avLst/>
          </a:prstGeom>
        </p:spPr>
      </p:pic>
      <p:pic>
        <p:nvPicPr>
          <p:cNvPr id="1030" name="Grafik 10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96946" y="6145356"/>
            <a:ext cx="400050" cy="552450"/>
          </a:xfrm>
          <a:prstGeom prst="rect">
            <a:avLst/>
          </a:prstGeom>
        </p:spPr>
      </p:pic>
      <p:pic>
        <p:nvPicPr>
          <p:cNvPr id="1031" name="Grafik 103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3831" y="5364219"/>
            <a:ext cx="400050" cy="552450"/>
          </a:xfrm>
          <a:prstGeom prst="rect">
            <a:avLst/>
          </a:prstGeom>
        </p:spPr>
      </p:pic>
      <p:sp>
        <p:nvSpPr>
          <p:cNvPr id="1032" name="Textfeld 1031"/>
          <p:cNvSpPr txBox="1"/>
          <p:nvPr/>
        </p:nvSpPr>
        <p:spPr>
          <a:xfrm>
            <a:off x="2777808" y="6328474"/>
            <a:ext cx="9063443" cy="369332"/>
          </a:xfrm>
          <a:prstGeom prst="rect">
            <a:avLst/>
          </a:prstGeom>
          <a:noFill/>
        </p:spPr>
        <p:txBody>
          <a:bodyPr wrap="none" rtlCol="0">
            <a:spAutoFit/>
          </a:bodyPr>
          <a:lstStyle/>
          <a:p>
            <a:r>
              <a:rPr lang="de-DE" dirty="0" smtClean="0"/>
              <a:t>die 10 wurde nun zur Standkarte des Gegners aufgebaut, Gegner bekommt Abwurf geschenkt. </a:t>
            </a:r>
            <a:endParaRPr lang="de-DE" dirty="0"/>
          </a:p>
        </p:txBody>
      </p:sp>
      <p:sp>
        <p:nvSpPr>
          <p:cNvPr id="41" name="Textfeld 40"/>
          <p:cNvSpPr txBox="1"/>
          <p:nvPr/>
        </p:nvSpPr>
        <p:spPr>
          <a:xfrm>
            <a:off x="2777808" y="6328474"/>
            <a:ext cx="6872779" cy="369332"/>
          </a:xfrm>
          <a:prstGeom prst="rect">
            <a:avLst/>
          </a:prstGeom>
          <a:noFill/>
        </p:spPr>
        <p:txBody>
          <a:bodyPr wrap="none" rtlCol="0">
            <a:spAutoFit/>
          </a:bodyPr>
          <a:lstStyle/>
          <a:p>
            <a:r>
              <a:rPr lang="de-DE" dirty="0" smtClean="0"/>
              <a:t>Für 7 Punkte mehr wurde der zweite schwarzen Lauf (25) verschenkt.</a:t>
            </a:r>
            <a:endParaRPr lang="de-DE" dirty="0"/>
          </a:p>
        </p:txBody>
      </p:sp>
    </p:spTree>
    <p:extLst>
      <p:ext uri="{BB962C8B-B14F-4D97-AF65-F5344CB8AC3E}">
        <p14:creationId xmlns:p14="http://schemas.microsoft.com/office/powerpoint/2010/main" val="309552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169 -0.00278 L -0.11315 0.13449 " pathEditMode="relative" rAng="0" ptsTypes="AA">
                                      <p:cBhvr>
                                        <p:cTn id="16" dur="2000" fill="hold"/>
                                        <p:tgtEl>
                                          <p:spTgt spid="17"/>
                                        </p:tgtEl>
                                        <p:attrNameLst>
                                          <p:attrName>ppt_x</p:attrName>
                                          <p:attrName>ppt_y</p:attrName>
                                        </p:attrNameLst>
                                      </p:cBhvr>
                                      <p:rCtr x="-5742" y="6852"/>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4.375E-6 1.11111E-6 L -0.22669 0.25741 " pathEditMode="relative" rAng="0" ptsTypes="AA">
                                      <p:cBhvr>
                                        <p:cTn id="28" dur="2000" fill="hold"/>
                                        <p:tgtEl>
                                          <p:spTgt spid="19"/>
                                        </p:tgtEl>
                                        <p:attrNameLst>
                                          <p:attrName>ppt_x</p:attrName>
                                          <p:attrName>ppt_y</p:attrName>
                                        </p:attrNameLst>
                                      </p:cBhvr>
                                      <p:rCtr x="-11341" y="1287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5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500"/>
                                        <p:tgtEl>
                                          <p:spTgt spid="1029"/>
                                        </p:tgtEl>
                                      </p:cBhvr>
                                    </p:animEffect>
                                  </p:childTnLst>
                                </p:cTn>
                              </p:par>
                              <p:par>
                                <p:cTn id="37" presetID="10"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Effect transition="in" filter="fade">
                                      <p:cBhvr>
                                        <p:cTn id="39" dur="500"/>
                                        <p:tgtEl>
                                          <p:spTgt spid="103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2.5E-6 1.11111E-6 L -0.18802 0.37245 " pathEditMode="relative" rAng="0" ptsTypes="AA">
                                      <p:cBhvr>
                                        <p:cTn id="43" dur="2000" fill="hold"/>
                                        <p:tgtEl>
                                          <p:spTgt spid="27"/>
                                        </p:tgtEl>
                                        <p:attrNameLst>
                                          <p:attrName>ppt_x</p:attrName>
                                          <p:attrName>ppt_y</p:attrName>
                                        </p:attrNameLst>
                                      </p:cBhvr>
                                      <p:rCtr x="-9401" y="18611"/>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032"/>
                                        </p:tgtEl>
                                      </p:cBhvr>
                                    </p:animEffect>
                                    <p:set>
                                      <p:cBhvr>
                                        <p:cTn id="52" dur="1" fill="hold">
                                          <p:stCondLst>
                                            <p:cond delay="499"/>
                                          </p:stCondLst>
                                        </p:cTn>
                                        <p:tgtEl>
                                          <p:spTgt spid="103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1032" grpId="0"/>
      <p:bldP spid="1032" grpId="1"/>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Partner nie abstechen</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498727"/>
            <a:ext cx="10165773" cy="3416320"/>
          </a:xfrm>
          <a:prstGeom prst="rect">
            <a:avLst/>
          </a:prstGeom>
          <a:noFill/>
        </p:spPr>
        <p:txBody>
          <a:bodyPr wrap="square" rtlCol="0">
            <a:spAutoFit/>
          </a:bodyPr>
          <a:lstStyle/>
          <a:p>
            <a:pPr marL="180975" indent="-180975">
              <a:buFont typeface="Arial" pitchFamily="34" charset="0"/>
              <a:buChar char="•"/>
            </a:pPr>
            <a:r>
              <a:rPr lang="de-DE" sz="2400" dirty="0" smtClean="0"/>
              <a:t>Partnerabstich ist Stichvernichtung. Er kostet einen.</a:t>
            </a:r>
          </a:p>
          <a:p>
            <a:pPr marL="180975" indent="-180975">
              <a:buFont typeface="Arial" pitchFamily="34" charset="0"/>
              <a:buChar char="•"/>
            </a:pPr>
            <a:r>
              <a:rPr lang="de-DE" sz="2400" dirty="0" smtClean="0"/>
              <a:t>Durch einen Fehl-Abwurf sichere ich mir den ersten oder zweiten Fehl-Lauf einer anderen Farbe.</a:t>
            </a:r>
          </a:p>
          <a:p>
            <a:pPr marL="180975" indent="-180975">
              <a:buFont typeface="Arial" pitchFamily="34" charset="0"/>
              <a:buChar char="•"/>
            </a:pPr>
            <a:r>
              <a:rPr lang="de-DE" sz="2400" dirty="0" smtClean="0"/>
              <a:t>Abstechen wird nur der Feind, niemals der Freund. Ich vergebe mir Informationen zur Partnerfindung.</a:t>
            </a:r>
          </a:p>
          <a:p>
            <a:pPr marL="180975" indent="-180975">
              <a:buFont typeface="Arial" pitchFamily="34" charset="0"/>
              <a:buChar char="•"/>
            </a:pPr>
            <a:r>
              <a:rPr lang="de-DE" sz="2400" dirty="0" smtClean="0"/>
              <a:t>Ausnahme: Ich kann Herz (!) stechen um meine beiden schwarzen Asse zu bringen. In diesem Fall muss ich mich zeigen (An-/Absage). </a:t>
            </a:r>
            <a:r>
              <a:rPr lang="de-DE" sz="2400" b="1" dirty="0" smtClean="0"/>
              <a:t>Bei schwarzen Assen gilt das nicht. </a:t>
            </a:r>
            <a:r>
              <a:rPr lang="de-DE" sz="2400" dirty="0" smtClean="0"/>
              <a:t>Diese Farbe kann Dein Partner nachbringen und Du wirst es zu &gt;60% alleine stechen.</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Tree>
    <p:extLst>
      <p:ext uri="{BB962C8B-B14F-4D97-AF65-F5344CB8AC3E}">
        <p14:creationId xmlns:p14="http://schemas.microsoft.com/office/powerpoint/2010/main" val="388844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Signalkarten nutzen</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498727"/>
            <a:ext cx="10165773"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Im Laufe des Spiels ist es wichtig, dass ich meinen Partner mein Blatt beschreibe. Dafür gibt es mehrere legale Möglichkeiten. Signalkarten sind eine davon. Signalkarten sind (nur für Re spielbar):</a:t>
            </a:r>
            <a:endParaRPr lang="de-DE" sz="2400"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893" y="3892299"/>
            <a:ext cx="400050" cy="552450"/>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7657" y="3892299"/>
            <a:ext cx="400050" cy="552450"/>
          </a:xfrm>
          <a:prstGeom prst="rect">
            <a:avLst/>
          </a:prstGeom>
        </p:spPr>
      </p:pic>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6421" y="3892299"/>
            <a:ext cx="400050" cy="552450"/>
          </a:xfrm>
          <a:prstGeom prst="rect">
            <a:avLst/>
          </a:prstGeom>
        </p:spPr>
      </p:pic>
      <p:sp>
        <p:nvSpPr>
          <p:cNvPr id="11" name="Textfeld 10"/>
          <p:cNvSpPr txBox="1"/>
          <p:nvPr/>
        </p:nvSpPr>
        <p:spPr>
          <a:xfrm>
            <a:off x="748201" y="4726029"/>
            <a:ext cx="1484702" cy="461665"/>
          </a:xfrm>
          <a:prstGeom prst="rect">
            <a:avLst/>
          </a:prstGeom>
          <a:noFill/>
        </p:spPr>
        <p:txBody>
          <a:bodyPr wrap="none" rtlCol="0">
            <a:spAutoFit/>
          </a:bodyPr>
          <a:lstStyle/>
          <a:p>
            <a:r>
              <a:rPr lang="de-DE" sz="2400" b="1" dirty="0" smtClean="0">
                <a:solidFill>
                  <a:schemeClr val="accent4">
                    <a:lumMod val="75000"/>
                  </a:schemeClr>
                </a:solidFill>
              </a:rPr>
              <a:t>Dabei gilt:</a:t>
            </a:r>
            <a:endParaRPr lang="de-DE" sz="2400" b="1" dirty="0">
              <a:solidFill>
                <a:schemeClr val="accent4">
                  <a:lumMod val="75000"/>
                </a:schemeClr>
              </a:solidFill>
            </a:endParaRPr>
          </a:p>
        </p:txBody>
      </p:sp>
      <p:sp>
        <p:nvSpPr>
          <p:cNvPr id="12" name="Textfeld 11"/>
          <p:cNvSpPr txBox="1"/>
          <p:nvPr/>
        </p:nvSpPr>
        <p:spPr>
          <a:xfrm>
            <a:off x="748200" y="5189208"/>
            <a:ext cx="10165773" cy="830997"/>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Um eine Signalkarte zu setzen muss „man“ es sich leisten können (siehe Erwartungswerte: Schwarze Damen sollten Punkte machen).</a:t>
            </a:r>
          </a:p>
        </p:txBody>
      </p:sp>
    </p:spTree>
    <p:extLst>
      <p:ext uri="{BB962C8B-B14F-4D97-AF65-F5344CB8AC3E}">
        <p14:creationId xmlns:p14="http://schemas.microsoft.com/office/powerpoint/2010/main" val="4088482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2263097"/>
            <a:ext cx="9144000" cy="2387600"/>
          </a:xfrm>
        </p:spPr>
        <p:txBody>
          <a:bodyPr>
            <a:normAutofit fontScale="90000"/>
          </a:bodyPr>
          <a:lstStyle/>
          <a:p>
            <a:r>
              <a:rPr lang="de-DE" dirty="0" smtClean="0"/>
              <a:t>„Wir können den Wind nicht ändern, aber die Segel setzen.“</a:t>
            </a:r>
            <a:endParaRPr lang="de-DE" dirty="0"/>
          </a:p>
        </p:txBody>
      </p:sp>
      <p:sp>
        <p:nvSpPr>
          <p:cNvPr id="3" name="Untertitel 2"/>
          <p:cNvSpPr>
            <a:spLocks noGrp="1"/>
          </p:cNvSpPr>
          <p:nvPr>
            <p:ph type="subTitle" idx="1"/>
          </p:nvPr>
        </p:nvSpPr>
        <p:spPr>
          <a:xfrm>
            <a:off x="1524000" y="4742772"/>
            <a:ext cx="9144000" cy="689304"/>
          </a:xfrm>
        </p:spPr>
        <p:txBody>
          <a:bodyPr/>
          <a:lstStyle/>
          <a:p>
            <a:pPr algn="r"/>
            <a:r>
              <a:rPr lang="de-DE" dirty="0" smtClean="0"/>
              <a:t>Aristoteles</a:t>
            </a:r>
            <a:endParaRPr lang="de-DE" dirty="0"/>
          </a:p>
        </p:txBody>
      </p:sp>
      <p:grpSp>
        <p:nvGrpSpPr>
          <p:cNvPr id="5" name="Gruppieren 4"/>
          <p:cNvGrpSpPr/>
          <p:nvPr/>
        </p:nvGrpSpPr>
        <p:grpSpPr>
          <a:xfrm>
            <a:off x="4877450" y="887209"/>
            <a:ext cx="2437100" cy="2132485"/>
            <a:chOff x="4881483" y="576828"/>
            <a:chExt cx="2437100" cy="2132485"/>
          </a:xfrm>
        </p:grpSpPr>
        <p:pic>
          <p:nvPicPr>
            <p:cNvPr id="2050" name="Picture 2" descr="http://www.beepworld.de/memberdateien/members43/berndkolberg/loriotgerahm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483" y="576828"/>
              <a:ext cx="2437100" cy="1586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5037120" y="2155315"/>
              <a:ext cx="2117759" cy="553998"/>
            </a:xfrm>
            <a:prstGeom prst="rect">
              <a:avLst/>
            </a:prstGeom>
            <a:noFill/>
          </p:spPr>
          <p:txBody>
            <a:bodyPr wrap="none" rtlCol="0">
              <a:spAutoFit/>
            </a:bodyPr>
            <a:lstStyle/>
            <a:p>
              <a:pPr algn="ctr"/>
              <a:r>
                <a:rPr lang="de-DE" dirty="0" smtClean="0"/>
                <a:t>HB EBDC</a:t>
              </a:r>
            </a:p>
            <a:p>
              <a:pPr algn="r"/>
              <a:r>
                <a:rPr lang="de-DE" sz="1200" dirty="0" smtClean="0"/>
                <a:t>Erster Bremer Doppelkopf Club</a:t>
              </a:r>
              <a:endParaRPr lang="de-DE" sz="1200" dirty="0"/>
            </a:p>
          </p:txBody>
        </p:sp>
      </p:grpSp>
    </p:spTree>
    <p:extLst>
      <p:ext uri="{BB962C8B-B14F-4D97-AF65-F5344CB8AC3E}">
        <p14:creationId xmlns:p14="http://schemas.microsoft.com/office/powerpoint/2010/main" val="15105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Signalkarten: Dulle vor ist Re</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498727"/>
            <a:ext cx="10165773" cy="1938992"/>
          </a:xfrm>
          <a:prstGeom prst="rect">
            <a:avLst/>
          </a:prstGeom>
          <a:noFill/>
        </p:spPr>
        <p:txBody>
          <a:bodyPr wrap="square" rtlCol="0">
            <a:spAutoFit/>
          </a:bodyPr>
          <a:lstStyle/>
          <a:p>
            <a:pPr marL="342900" indent="-342900">
              <a:buFont typeface="Arial" panose="020B0604020202020204" pitchFamily="34" charset="0"/>
              <a:buChar char="•"/>
            </a:pPr>
            <a:r>
              <a:rPr lang="de-DE" sz="2400" dirty="0" err="1" smtClean="0"/>
              <a:t>Dullen</a:t>
            </a:r>
            <a:r>
              <a:rPr lang="de-DE" sz="2400" dirty="0" smtClean="0"/>
              <a:t> sollten nur vorgespielt werden, wenn mach es sich leisten kann. Kontra kann es sich fast nie leisten eine Dulle „leer“ zu setzen.</a:t>
            </a:r>
          </a:p>
          <a:p>
            <a:pPr marL="342900" indent="-342900">
              <a:buFont typeface="Arial" panose="020B0604020202020204" pitchFamily="34" charset="0"/>
              <a:buChar char="•"/>
            </a:pPr>
            <a:r>
              <a:rPr lang="de-DE" sz="2400" dirty="0" smtClean="0"/>
              <a:t>Die Dulle sollte als Re nur gespielt werden, wenn man mindestens 7 Trumpf und eine      hat. Eine weitere Zusatzstärke ist sinnvoll.</a:t>
            </a:r>
          </a:p>
          <a:p>
            <a:pPr marL="342900" indent="-342900">
              <a:buFont typeface="Arial" panose="020B0604020202020204" pitchFamily="34" charset="0"/>
              <a:buChar char="•"/>
            </a:pPr>
            <a:r>
              <a:rPr lang="de-DE" sz="2400" dirty="0" smtClean="0"/>
              <a:t>Hat der Partner die zweite Dulle, soll er Re sagen (immer, forcierend).</a:t>
            </a:r>
            <a:endParaRPr lang="de-DE" sz="2400"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675" y="3647247"/>
            <a:ext cx="270853" cy="374035"/>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111" y="4573989"/>
            <a:ext cx="400050" cy="552450"/>
          </a:xfrm>
          <a:prstGeom prst="rect">
            <a:avLst/>
          </a:prstGeom>
        </p:spPr>
      </p:pic>
      <p:pic>
        <p:nvPicPr>
          <p:cNvPr id="13" name="Grafik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9683" y="4573989"/>
            <a:ext cx="400050" cy="552450"/>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1255" y="4573989"/>
            <a:ext cx="400050" cy="552450"/>
          </a:xfrm>
          <a:prstGeom prst="rect">
            <a:avLst/>
          </a:prstGeom>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2827" y="4573989"/>
            <a:ext cx="400050" cy="552450"/>
          </a:xfrm>
          <a:prstGeom prst="rect">
            <a:avLst/>
          </a:prstGeom>
        </p:spPr>
      </p:pic>
      <p:pic>
        <p:nvPicPr>
          <p:cNvPr id="16" name="Grafik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4399" y="4573989"/>
            <a:ext cx="400050" cy="552450"/>
          </a:xfrm>
          <a:prstGeom prst="rect">
            <a:avLst/>
          </a:prstGeom>
        </p:spPr>
      </p:pic>
      <p:pic>
        <p:nvPicPr>
          <p:cNvPr id="17" name="Grafik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5971" y="4573989"/>
            <a:ext cx="400050" cy="552450"/>
          </a:xfrm>
          <a:prstGeom prst="rect">
            <a:avLst/>
          </a:prstGeom>
        </p:spPr>
      </p:pic>
      <p:pic>
        <p:nvPicPr>
          <p:cNvPr id="18" name="Grafik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57543" y="4573989"/>
            <a:ext cx="400050" cy="552450"/>
          </a:xfrm>
          <a:prstGeom prst="rect">
            <a:avLst/>
          </a:prstGeom>
        </p:spPr>
      </p:pic>
      <p:pic>
        <p:nvPicPr>
          <p:cNvPr id="19" name="Grafik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89115" y="4573989"/>
            <a:ext cx="400050" cy="552450"/>
          </a:xfrm>
          <a:prstGeom prst="rect">
            <a:avLst/>
          </a:prstGeom>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20687" y="4573989"/>
            <a:ext cx="400050" cy="552450"/>
          </a:xfrm>
          <a:prstGeom prst="rect">
            <a:avLst/>
          </a:prstGeom>
        </p:spPr>
      </p:pic>
      <p:pic>
        <p:nvPicPr>
          <p:cNvPr id="21" name="Grafik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52259" y="4573989"/>
            <a:ext cx="400050" cy="552450"/>
          </a:xfrm>
          <a:prstGeom prst="rect">
            <a:avLst/>
          </a:prstGeom>
        </p:spPr>
      </p:pic>
      <p:pic>
        <p:nvPicPr>
          <p:cNvPr id="23" name="Grafik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15403" y="4573989"/>
            <a:ext cx="400050" cy="552450"/>
          </a:xfrm>
          <a:prstGeom prst="rect">
            <a:avLst/>
          </a:prstGeom>
        </p:spPr>
      </p:pic>
      <p:sp>
        <p:nvSpPr>
          <p:cNvPr id="24" name="Textfeld 23"/>
          <p:cNvSpPr txBox="1"/>
          <p:nvPr/>
        </p:nvSpPr>
        <p:spPr>
          <a:xfrm>
            <a:off x="7546975" y="4757107"/>
            <a:ext cx="2276842" cy="369332"/>
          </a:xfrm>
          <a:prstGeom prst="rect">
            <a:avLst/>
          </a:prstGeom>
          <a:noFill/>
        </p:spPr>
        <p:txBody>
          <a:bodyPr wrap="none" rtlCol="0">
            <a:spAutoFit/>
          </a:bodyPr>
          <a:lstStyle/>
          <a:p>
            <a:r>
              <a:rPr lang="de-DE" dirty="0" smtClean="0"/>
              <a:t>Erwartungswert 75-80</a:t>
            </a:r>
            <a:endParaRPr lang="de-DE" dirty="0"/>
          </a:p>
        </p:txBody>
      </p:sp>
      <p:sp>
        <p:nvSpPr>
          <p:cNvPr id="25" name="Textfeld 24"/>
          <p:cNvSpPr txBox="1"/>
          <p:nvPr/>
        </p:nvSpPr>
        <p:spPr>
          <a:xfrm>
            <a:off x="748201" y="5586239"/>
            <a:ext cx="10165773" cy="830997"/>
          </a:xfrm>
          <a:prstGeom prst="rect">
            <a:avLst/>
          </a:prstGeom>
          <a:noFill/>
        </p:spPr>
        <p:txBody>
          <a:bodyPr wrap="square" rtlCol="0">
            <a:spAutoFit/>
          </a:bodyPr>
          <a:lstStyle/>
          <a:p>
            <a:pPr marL="285750" indent="-285750">
              <a:buFont typeface="Arial" panose="020B0604020202020204" pitchFamily="34" charset="0"/>
              <a:buChar char="•"/>
            </a:pPr>
            <a:r>
              <a:rPr lang="de-DE" sz="2400" dirty="0" smtClean="0"/>
              <a:t>Das </a:t>
            </a:r>
            <a:r>
              <a:rPr lang="de-DE" sz="2400" dirty="0" err="1" smtClean="0"/>
              <a:t>Dullenvorspiel</a:t>
            </a:r>
            <a:r>
              <a:rPr lang="de-DE" sz="2400" dirty="0" smtClean="0"/>
              <a:t> im 2. Stich ist schwächer (einladend), Partner sollte nur mit Zusatzwerten antworten.</a:t>
            </a:r>
            <a:endParaRPr lang="de-DE" sz="2400" dirty="0"/>
          </a:p>
        </p:txBody>
      </p:sp>
      <p:pic>
        <p:nvPicPr>
          <p:cNvPr id="27" name="Grafik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83831" y="4577278"/>
            <a:ext cx="400050" cy="552450"/>
          </a:xfrm>
          <a:prstGeom prst="rect">
            <a:avLst/>
          </a:prstGeom>
        </p:spPr>
      </p:pic>
    </p:spTree>
    <p:extLst>
      <p:ext uri="{BB962C8B-B14F-4D97-AF65-F5344CB8AC3E}">
        <p14:creationId xmlns:p14="http://schemas.microsoft.com/office/powerpoint/2010/main" val="2952999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Signalkarten:     oder     zeigt DD  </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498727"/>
            <a:ext cx="10165773" cy="830997"/>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Bedeutung: Ich habe Doppel-Dulle, aber kein eigenes Re. Partner soll mit Zusatzstärken sofort Re sagen, da er immer anspielbar ist.</a:t>
            </a:r>
            <a:endParaRPr lang="de-DE" sz="2400"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8111" y="3524510"/>
            <a:ext cx="400050" cy="552450"/>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889" y="3524510"/>
            <a:ext cx="400050" cy="552450"/>
          </a:xfrm>
          <a:prstGeom prst="rect">
            <a:avLst/>
          </a:prstGeom>
        </p:spPr>
      </p:pic>
      <p:pic>
        <p:nvPicPr>
          <p:cNvPr id="17" name="Grafik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3778" y="3524510"/>
            <a:ext cx="400050" cy="552450"/>
          </a:xfrm>
          <a:prstGeom prst="rect">
            <a:avLst/>
          </a:prstGeom>
        </p:spPr>
      </p:pic>
      <p:pic>
        <p:nvPicPr>
          <p:cNvPr id="18" name="Grafik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5667" y="3524510"/>
            <a:ext cx="400050" cy="552450"/>
          </a:xfrm>
          <a:prstGeom prst="rect">
            <a:avLst/>
          </a:prstGeom>
        </p:spPr>
      </p:pic>
      <p:pic>
        <p:nvPicPr>
          <p:cNvPr id="19" name="Grafik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99445" y="3524510"/>
            <a:ext cx="400050" cy="552450"/>
          </a:xfrm>
          <a:prstGeom prst="rect">
            <a:avLst/>
          </a:prstGeom>
        </p:spPr>
      </p:pic>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1334" y="3524510"/>
            <a:ext cx="400050" cy="552450"/>
          </a:xfrm>
          <a:prstGeom prst="rect">
            <a:avLst/>
          </a:prstGeom>
        </p:spPr>
      </p:pic>
      <p:pic>
        <p:nvPicPr>
          <p:cNvPr id="21" name="Grafik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3223" y="3524510"/>
            <a:ext cx="400050" cy="552450"/>
          </a:xfrm>
          <a:prstGeom prst="rect">
            <a:avLst/>
          </a:prstGeom>
        </p:spPr>
      </p:pic>
      <p:pic>
        <p:nvPicPr>
          <p:cNvPr id="23" name="Grafik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87001" y="3524510"/>
            <a:ext cx="400050" cy="552450"/>
          </a:xfrm>
          <a:prstGeom prst="rect">
            <a:avLst/>
          </a:prstGeom>
        </p:spPr>
      </p:pic>
      <p:pic>
        <p:nvPicPr>
          <p:cNvPr id="27" name="Grafik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5112" y="3524510"/>
            <a:ext cx="400050" cy="552450"/>
          </a:xfrm>
          <a:prstGeom prst="rect">
            <a:avLst/>
          </a:prstGeom>
        </p:spPr>
      </p:pic>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493" y="751681"/>
            <a:ext cx="400050" cy="552450"/>
          </a:xfrm>
          <a:prstGeom prst="rect">
            <a:avLst/>
          </a:prstGeom>
        </p:spPr>
      </p:pic>
      <p:pic>
        <p:nvPicPr>
          <p:cNvPr id="3" name="Grafik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48421" y="751681"/>
            <a:ext cx="400050" cy="552450"/>
          </a:xfrm>
          <a:prstGeom prst="rect">
            <a:avLst/>
          </a:prstGeom>
        </p:spPr>
      </p:pic>
      <p:sp>
        <p:nvSpPr>
          <p:cNvPr id="11" name="Textfeld 10"/>
          <p:cNvSpPr txBox="1"/>
          <p:nvPr/>
        </p:nvSpPr>
        <p:spPr>
          <a:xfrm>
            <a:off x="7943754" y="940089"/>
            <a:ext cx="1143262" cy="307777"/>
          </a:xfrm>
          <a:prstGeom prst="rect">
            <a:avLst/>
          </a:prstGeom>
          <a:noFill/>
        </p:spPr>
        <p:txBody>
          <a:bodyPr wrap="none" rtlCol="0">
            <a:spAutoFit/>
          </a:bodyPr>
          <a:lstStyle/>
          <a:p>
            <a:r>
              <a:rPr lang="de-DE" sz="1400" dirty="0" smtClean="0"/>
              <a:t>Doppel-Dulle</a:t>
            </a:r>
            <a:endParaRPr lang="de-DE" sz="1400" dirty="0"/>
          </a:p>
        </p:txBody>
      </p: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000" y="3524510"/>
            <a:ext cx="400050" cy="552450"/>
          </a:xfrm>
          <a:prstGeom prst="rect">
            <a:avLst/>
          </a:prstGeom>
        </p:spPr>
      </p:pic>
      <p:pic>
        <p:nvPicPr>
          <p:cNvPr id="22" name="Grafik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77556" y="3524510"/>
            <a:ext cx="400050" cy="552450"/>
          </a:xfrm>
          <a:prstGeom prst="rect">
            <a:avLst/>
          </a:prstGeom>
        </p:spPr>
      </p:pic>
      <p:pic>
        <p:nvPicPr>
          <p:cNvPr id="26" name="Grafik 2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08892" y="3524510"/>
            <a:ext cx="400050" cy="552450"/>
          </a:xfrm>
          <a:prstGeom prst="rect">
            <a:avLst/>
          </a:prstGeom>
        </p:spPr>
      </p:pic>
      <p:sp>
        <p:nvSpPr>
          <p:cNvPr id="29" name="Textfeld 28"/>
          <p:cNvSpPr txBox="1"/>
          <p:nvPr/>
        </p:nvSpPr>
        <p:spPr>
          <a:xfrm>
            <a:off x="660386" y="4304911"/>
            <a:ext cx="10165773"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Habe ich ein eigenes Re, so spiele ich einen Karo-Vollen mit Re. Auch das zeigt die Doppel-Dulle an. Karo-Voller ohne Re ist klare Kontra-Tendenz.</a:t>
            </a:r>
          </a:p>
          <a:p>
            <a:endParaRPr lang="de-DE" sz="2400" dirty="0"/>
          </a:p>
        </p:txBody>
      </p:sp>
    </p:spTree>
    <p:extLst>
      <p:ext uri="{BB962C8B-B14F-4D97-AF65-F5344CB8AC3E}">
        <p14:creationId xmlns:p14="http://schemas.microsoft.com/office/powerpoint/2010/main" val="35220470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17112" y="365125"/>
            <a:ext cx="10515600" cy="1325563"/>
          </a:xfrm>
        </p:spPr>
        <p:txBody>
          <a:bodyPr/>
          <a:lstStyle/>
          <a:p>
            <a:r>
              <a:rPr lang="de-DE" dirty="0" smtClean="0"/>
              <a:t>Signalkarten:     ohne Re ist Kontratendenz</a:t>
            </a:r>
            <a:endParaRPr lang="de-DE"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665" y="751681"/>
            <a:ext cx="400050" cy="552450"/>
          </a:xfrm>
          <a:prstGeom prst="rect">
            <a:avLst/>
          </a:prstGeom>
        </p:spPr>
      </p:pic>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475" y="1781175"/>
            <a:ext cx="400050" cy="552450"/>
          </a:xfrm>
          <a:prstGeom prst="rect">
            <a:avLst/>
          </a:prstGeom>
        </p:spPr>
      </p:pic>
      <p:sp>
        <p:nvSpPr>
          <p:cNvPr id="15" name="Textfeld 14"/>
          <p:cNvSpPr txBox="1"/>
          <p:nvPr/>
        </p:nvSpPr>
        <p:spPr>
          <a:xfrm>
            <a:off x="617112" y="2608119"/>
            <a:ext cx="7418313" cy="369332"/>
          </a:xfrm>
          <a:prstGeom prst="rect">
            <a:avLst/>
          </a:prstGeom>
          <a:noFill/>
        </p:spPr>
        <p:txBody>
          <a:bodyPr wrap="none" rtlCol="0">
            <a:spAutoFit/>
          </a:bodyPr>
          <a:lstStyle/>
          <a:p>
            <a:r>
              <a:rPr lang="de-DE" dirty="0" smtClean="0"/>
              <a:t>2. ist Re und denkt: Ah, mein Partner hat Doppel-Dulle, da reicht ja die      also</a:t>
            </a:r>
            <a:endParaRPr lang="de-DE" dirty="0"/>
          </a:p>
        </p:txBody>
      </p:sp>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1238" y="1781175"/>
            <a:ext cx="400050" cy="552450"/>
          </a:xfrm>
          <a:prstGeom prst="rect">
            <a:avLst/>
          </a:prstGeom>
        </p:spPr>
      </p:pic>
      <p:sp>
        <p:nvSpPr>
          <p:cNvPr id="28" name="Textfeld 27"/>
          <p:cNvSpPr txBox="1"/>
          <p:nvPr/>
        </p:nvSpPr>
        <p:spPr>
          <a:xfrm>
            <a:off x="617111" y="2977451"/>
            <a:ext cx="10023180" cy="369332"/>
          </a:xfrm>
          <a:prstGeom prst="rect">
            <a:avLst/>
          </a:prstGeom>
          <a:noFill/>
        </p:spPr>
        <p:txBody>
          <a:bodyPr wrap="square" rtlCol="0">
            <a:spAutoFit/>
          </a:bodyPr>
          <a:lstStyle/>
          <a:p>
            <a:r>
              <a:rPr lang="de-DE" dirty="0" smtClean="0"/>
              <a:t>3. ist Re und denkt: Ah, mein Partner an 1. hat DD, was für ein Schwachsinn von 2. (siehe nächste Folie)</a:t>
            </a:r>
            <a:endParaRPr lang="de-DE" dirty="0"/>
          </a:p>
        </p:txBody>
      </p:sp>
      <p:sp>
        <p:nvSpPr>
          <p:cNvPr id="30" name="Textfeld 29"/>
          <p:cNvSpPr txBox="1"/>
          <p:nvPr/>
        </p:nvSpPr>
        <p:spPr>
          <a:xfrm>
            <a:off x="617111" y="3371319"/>
            <a:ext cx="7036606" cy="369332"/>
          </a:xfrm>
          <a:prstGeom prst="rect">
            <a:avLst/>
          </a:prstGeom>
          <a:noFill/>
        </p:spPr>
        <p:txBody>
          <a:bodyPr wrap="none" rtlCol="0">
            <a:spAutoFit/>
          </a:bodyPr>
          <a:lstStyle/>
          <a:p>
            <a:r>
              <a:rPr lang="de-DE" dirty="0" smtClean="0"/>
              <a:t>4. hat jetzt zwei schwarze Damen von Re gefangen und kann Asse spielen.</a:t>
            </a:r>
            <a:endParaRPr lang="de-DE" dirty="0"/>
          </a:p>
        </p:txBody>
      </p:sp>
      <p:pic>
        <p:nvPicPr>
          <p:cNvPr id="24" name="Grafik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0001" y="1781175"/>
            <a:ext cx="400050" cy="552450"/>
          </a:xfrm>
          <a:prstGeom prst="rect">
            <a:avLst/>
          </a:prstGeom>
        </p:spPr>
      </p:pic>
      <p:pic>
        <p:nvPicPr>
          <p:cNvPr id="25" name="Grafik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48764" y="1781175"/>
            <a:ext cx="400050" cy="552450"/>
          </a:xfrm>
          <a:prstGeom prst="rect">
            <a:avLst/>
          </a:prstGeom>
        </p:spPr>
      </p:pic>
      <p:pic>
        <p:nvPicPr>
          <p:cNvPr id="1028" name="Grafik 10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4851" y="2666299"/>
            <a:ext cx="200025" cy="276225"/>
          </a:xfrm>
          <a:prstGeom prst="rect">
            <a:avLst/>
          </a:prstGeom>
        </p:spPr>
      </p:pic>
      <p:sp>
        <p:nvSpPr>
          <p:cNvPr id="1029" name="Textfeld 1028"/>
          <p:cNvSpPr txBox="1"/>
          <p:nvPr/>
        </p:nvSpPr>
        <p:spPr>
          <a:xfrm>
            <a:off x="509155" y="1387307"/>
            <a:ext cx="2374689" cy="369332"/>
          </a:xfrm>
          <a:prstGeom prst="rect">
            <a:avLst/>
          </a:prstGeom>
          <a:noFill/>
        </p:spPr>
        <p:txBody>
          <a:bodyPr wrap="none" rtlCol="0">
            <a:spAutoFit/>
          </a:bodyPr>
          <a:lstStyle/>
          <a:p>
            <a:r>
              <a:rPr lang="de-DE" dirty="0" smtClean="0"/>
              <a:t>Kontra   Re    </a:t>
            </a:r>
            <a:r>
              <a:rPr lang="de-DE" dirty="0" err="1" smtClean="0"/>
              <a:t>Re</a:t>
            </a:r>
            <a:r>
              <a:rPr lang="de-DE" dirty="0" smtClean="0"/>
              <a:t>  Kontra</a:t>
            </a:r>
            <a:endParaRPr lang="de-DE" dirty="0"/>
          </a:p>
        </p:txBody>
      </p:sp>
    </p:spTree>
    <p:extLst>
      <p:ext uri="{BB962C8B-B14F-4D97-AF65-F5344CB8AC3E}">
        <p14:creationId xmlns:p14="http://schemas.microsoft.com/office/powerpoint/2010/main" val="125015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Signalkarten: Keine    oder     an 2.  </a:t>
            </a:r>
            <a:endParaRPr lang="de-DE" dirty="0"/>
          </a:p>
        </p:txBody>
      </p:sp>
      <p:sp>
        <p:nvSpPr>
          <p:cNvPr id="6" name="Textfeld 5"/>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7" name="Textfeld 6"/>
          <p:cNvSpPr txBox="1"/>
          <p:nvPr/>
        </p:nvSpPr>
        <p:spPr>
          <a:xfrm>
            <a:off x="748201" y="2529652"/>
            <a:ext cx="10165773" cy="1938992"/>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Die Kreuz Dame soll einen Stich machen und nicht „Futter für eine Dulle sein“.</a:t>
            </a:r>
          </a:p>
          <a:p>
            <a:pPr marL="342900" indent="-342900">
              <a:buFont typeface="Arial" panose="020B0604020202020204" pitchFamily="34" charset="0"/>
              <a:buChar char="•"/>
            </a:pPr>
            <a:r>
              <a:rPr lang="de-DE" sz="2400" dirty="0" smtClean="0"/>
              <a:t>Ist der Aufspielende Re so ist 100% eine Kontra-</a:t>
            </a:r>
            <a:r>
              <a:rPr lang="de-DE" sz="2400" dirty="0" err="1" smtClean="0"/>
              <a:t>Dulle</a:t>
            </a:r>
            <a:r>
              <a:rPr lang="de-DE" sz="2400" dirty="0" smtClean="0"/>
              <a:t> hinter Dir, denn sonst hätte Dein Partner DD angezeigt.</a:t>
            </a:r>
          </a:p>
          <a:p>
            <a:pPr marL="342900" indent="-342900">
              <a:buFont typeface="Arial" panose="020B0604020202020204" pitchFamily="34" charset="0"/>
              <a:buChar char="•"/>
            </a:pPr>
            <a:r>
              <a:rPr lang="de-DE" sz="2400" dirty="0" smtClean="0"/>
              <a:t>Ist die Aufspielende Kontra, so sitzt Dein Partner hinter Dir. Sitzt er an 4. so kann er passgenau übernehmen. </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980" y="751681"/>
            <a:ext cx="400050" cy="552450"/>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577" y="751681"/>
            <a:ext cx="400050" cy="552450"/>
          </a:xfrm>
          <a:prstGeom prst="rect">
            <a:avLst/>
          </a:prstGeom>
        </p:spPr>
      </p:pic>
      <p:sp>
        <p:nvSpPr>
          <p:cNvPr id="11" name="Textfeld 10"/>
          <p:cNvSpPr txBox="1"/>
          <p:nvPr/>
        </p:nvSpPr>
        <p:spPr>
          <a:xfrm>
            <a:off x="8581692" y="769636"/>
            <a:ext cx="1340239" cy="523220"/>
          </a:xfrm>
          <a:prstGeom prst="rect">
            <a:avLst/>
          </a:prstGeom>
          <a:noFill/>
        </p:spPr>
        <p:txBody>
          <a:bodyPr wrap="none" rtlCol="0">
            <a:spAutoFit/>
          </a:bodyPr>
          <a:lstStyle/>
          <a:p>
            <a:r>
              <a:rPr lang="de-DE" sz="1400" dirty="0" smtClean="0"/>
              <a:t>Bei ungeklärter </a:t>
            </a:r>
            <a:br>
              <a:rPr lang="de-DE" sz="1400" dirty="0" smtClean="0"/>
            </a:br>
            <a:r>
              <a:rPr lang="de-DE" sz="1400" dirty="0" smtClean="0"/>
              <a:t>Partnerschaft</a:t>
            </a:r>
            <a:endParaRPr lang="de-DE" sz="1400" dirty="0"/>
          </a:p>
        </p:txBody>
      </p:sp>
      <p:sp>
        <p:nvSpPr>
          <p:cNvPr id="24" name="Textfeld 23"/>
          <p:cNvSpPr txBox="1"/>
          <p:nvPr/>
        </p:nvSpPr>
        <p:spPr>
          <a:xfrm>
            <a:off x="744737" y="5403953"/>
            <a:ext cx="9781254" cy="707886"/>
          </a:xfrm>
          <a:prstGeom prst="rect">
            <a:avLst/>
          </a:prstGeom>
          <a:noFill/>
        </p:spPr>
        <p:txBody>
          <a:bodyPr wrap="square" rtlCol="0">
            <a:spAutoFit/>
          </a:bodyPr>
          <a:lstStyle/>
          <a:p>
            <a:r>
              <a:rPr lang="de-DE" sz="2000" b="1" dirty="0" smtClean="0">
                <a:solidFill>
                  <a:srgbClr val="00B050"/>
                </a:solidFill>
              </a:rPr>
              <a:t>Aus den gleichen Gründen macht es weder für Kontra noch für Re einen Sinn eine Blaue an 2. zu setzen.</a:t>
            </a:r>
            <a:endParaRPr lang="de-DE" dirty="0"/>
          </a:p>
        </p:txBody>
      </p:sp>
    </p:spTree>
    <p:extLst>
      <p:ext uri="{BB962C8B-B14F-4D97-AF65-F5344CB8AC3E}">
        <p14:creationId xmlns:p14="http://schemas.microsoft.com/office/powerpoint/2010/main" val="1187848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Signalkarten: Keine    oder     an 2.  </a:t>
            </a:r>
            <a:endParaRPr lang="de-DE"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980" y="751681"/>
            <a:ext cx="400050" cy="552450"/>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577" y="751681"/>
            <a:ext cx="400050" cy="552450"/>
          </a:xfrm>
          <a:prstGeom prst="rect">
            <a:avLst/>
          </a:prstGeom>
        </p:spPr>
      </p:pic>
      <p:sp>
        <p:nvSpPr>
          <p:cNvPr id="11" name="Textfeld 10"/>
          <p:cNvSpPr txBox="1"/>
          <p:nvPr/>
        </p:nvSpPr>
        <p:spPr>
          <a:xfrm>
            <a:off x="8581692" y="769636"/>
            <a:ext cx="1340239" cy="523220"/>
          </a:xfrm>
          <a:prstGeom prst="rect">
            <a:avLst/>
          </a:prstGeom>
          <a:noFill/>
        </p:spPr>
        <p:txBody>
          <a:bodyPr wrap="none" rtlCol="0">
            <a:spAutoFit/>
          </a:bodyPr>
          <a:lstStyle/>
          <a:p>
            <a:r>
              <a:rPr lang="de-DE" sz="1400" dirty="0" smtClean="0"/>
              <a:t>Bei ungeklärter </a:t>
            </a:r>
            <a:br>
              <a:rPr lang="de-DE" sz="1400" dirty="0" smtClean="0"/>
            </a:br>
            <a:r>
              <a:rPr lang="de-DE" sz="1400" dirty="0" smtClean="0"/>
              <a:t>Partnerschaft</a:t>
            </a:r>
            <a:endParaRPr lang="de-DE" sz="1400" dirty="0"/>
          </a:p>
        </p:txBody>
      </p:sp>
      <p:pic>
        <p:nvPicPr>
          <p:cNvPr id="5" name="Grafik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096" y="1939757"/>
            <a:ext cx="400050" cy="552450"/>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239" y="1939757"/>
            <a:ext cx="400050" cy="552450"/>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6382" y="1939757"/>
            <a:ext cx="400050" cy="552450"/>
          </a:xfrm>
          <a:prstGeom prst="rect">
            <a:avLst/>
          </a:prstGeom>
        </p:spPr>
      </p:pic>
      <p:pic>
        <p:nvPicPr>
          <p:cNvPr id="13" name="Grafi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4525" y="1939757"/>
            <a:ext cx="400050" cy="552450"/>
          </a:xfrm>
          <a:prstGeom prst="rect">
            <a:avLst/>
          </a:prstGeom>
        </p:spPr>
      </p:pic>
      <p:pic>
        <p:nvPicPr>
          <p:cNvPr id="14" name="Grafik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2668" y="1939757"/>
            <a:ext cx="400050" cy="552450"/>
          </a:xfrm>
          <a:prstGeom prst="rect">
            <a:avLst/>
          </a:prstGeom>
        </p:spPr>
      </p:pic>
      <p:pic>
        <p:nvPicPr>
          <p:cNvPr id="15" name="Grafik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0811" y="1939757"/>
            <a:ext cx="400050" cy="552450"/>
          </a:xfrm>
          <a:prstGeom prst="rect">
            <a:avLst/>
          </a:prstGeom>
        </p:spPr>
      </p:pic>
      <p:pic>
        <p:nvPicPr>
          <p:cNvPr id="16" name="Grafik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8954" y="1939757"/>
            <a:ext cx="400050" cy="552450"/>
          </a:xfrm>
          <a:prstGeom prst="rect">
            <a:avLst/>
          </a:prstGeom>
        </p:spPr>
      </p:pic>
      <p:pic>
        <p:nvPicPr>
          <p:cNvPr id="17" name="Grafik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17097" y="1939757"/>
            <a:ext cx="400050" cy="552450"/>
          </a:xfrm>
          <a:prstGeom prst="rect">
            <a:avLst/>
          </a:prstGeom>
        </p:spPr>
      </p:pic>
      <p:pic>
        <p:nvPicPr>
          <p:cNvPr id="19" name="Grafik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65240" y="1939757"/>
            <a:ext cx="400050" cy="552450"/>
          </a:xfrm>
          <a:prstGeom prst="rect">
            <a:avLst/>
          </a:prstGeom>
        </p:spPr>
      </p:pic>
      <p:pic>
        <p:nvPicPr>
          <p:cNvPr id="20" name="Grafik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13383" y="1939757"/>
            <a:ext cx="400050" cy="552450"/>
          </a:xfrm>
          <a:prstGeom prst="rect">
            <a:avLst/>
          </a:prstGeom>
        </p:spPr>
      </p:pic>
      <p:pic>
        <p:nvPicPr>
          <p:cNvPr id="21" name="Grafik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61527" y="1939757"/>
            <a:ext cx="400050" cy="552450"/>
          </a:xfrm>
          <a:prstGeom prst="rect">
            <a:avLst/>
          </a:prstGeom>
        </p:spPr>
      </p:pic>
      <p:sp>
        <p:nvSpPr>
          <p:cNvPr id="22" name="Textfeld 21"/>
          <p:cNvSpPr txBox="1"/>
          <p:nvPr/>
        </p:nvSpPr>
        <p:spPr>
          <a:xfrm>
            <a:off x="7466871" y="2148743"/>
            <a:ext cx="1449628" cy="369332"/>
          </a:xfrm>
          <a:prstGeom prst="rect">
            <a:avLst/>
          </a:prstGeom>
          <a:noFill/>
        </p:spPr>
        <p:txBody>
          <a:bodyPr wrap="none" rtlCol="0">
            <a:spAutoFit/>
          </a:bodyPr>
          <a:lstStyle/>
          <a:p>
            <a:r>
              <a:rPr lang="de-DE" dirty="0" smtClean="0"/>
              <a:t>an Position 3.</a:t>
            </a:r>
            <a:endParaRPr lang="de-DE" dirty="0"/>
          </a:p>
        </p:txBody>
      </p:sp>
      <p:pic>
        <p:nvPicPr>
          <p:cNvPr id="23" name="Grafik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0096" y="2976130"/>
            <a:ext cx="400050" cy="552450"/>
          </a:xfrm>
          <a:prstGeom prst="rect">
            <a:avLst/>
          </a:prstGeom>
        </p:spPr>
      </p:pic>
      <p:pic>
        <p:nvPicPr>
          <p:cNvPr id="25" name="Grafik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239" y="2976130"/>
            <a:ext cx="400050" cy="552450"/>
          </a:xfrm>
          <a:prstGeom prst="rect">
            <a:avLst/>
          </a:prstGeom>
        </p:spPr>
      </p:pic>
      <p:sp>
        <p:nvSpPr>
          <p:cNvPr id="26" name="Textfeld 25"/>
          <p:cNvSpPr txBox="1"/>
          <p:nvPr/>
        </p:nvSpPr>
        <p:spPr>
          <a:xfrm>
            <a:off x="2076382" y="3159248"/>
            <a:ext cx="2320122" cy="369332"/>
          </a:xfrm>
          <a:prstGeom prst="rect">
            <a:avLst/>
          </a:prstGeom>
          <a:noFill/>
        </p:spPr>
        <p:txBody>
          <a:bodyPr wrap="none" rtlCol="0">
            <a:spAutoFit/>
          </a:bodyPr>
          <a:lstStyle/>
          <a:p>
            <a:r>
              <a:rPr lang="de-DE" dirty="0" smtClean="0"/>
              <a:t>welche Karte legst Du?</a:t>
            </a:r>
            <a:endParaRPr lang="de-DE" dirty="0"/>
          </a:p>
        </p:txBody>
      </p:sp>
      <p:pic>
        <p:nvPicPr>
          <p:cNvPr id="6" name="Grafik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66817" y="1939757"/>
            <a:ext cx="400050" cy="552450"/>
          </a:xfrm>
          <a:prstGeom prst="rect">
            <a:avLst/>
          </a:prstGeom>
        </p:spPr>
      </p:pic>
    </p:spTree>
    <p:extLst>
      <p:ext uri="{BB962C8B-B14F-4D97-AF65-F5344CB8AC3E}">
        <p14:creationId xmlns:p14="http://schemas.microsoft.com/office/powerpoint/2010/main" val="6915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Trumpf nur aus Stärke spielen</a:t>
            </a:r>
            <a:endParaRPr lang="de-DE"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1" name="Textfeld 10"/>
          <p:cNvSpPr txBox="1"/>
          <p:nvPr/>
        </p:nvSpPr>
        <p:spPr>
          <a:xfrm>
            <a:off x="8581692" y="769636"/>
            <a:ext cx="1340239" cy="523220"/>
          </a:xfrm>
          <a:prstGeom prst="rect">
            <a:avLst/>
          </a:prstGeom>
          <a:noFill/>
        </p:spPr>
        <p:txBody>
          <a:bodyPr wrap="none" rtlCol="0">
            <a:spAutoFit/>
          </a:bodyPr>
          <a:lstStyle/>
          <a:p>
            <a:r>
              <a:rPr lang="de-DE" sz="1400" dirty="0" smtClean="0"/>
              <a:t>Bei ungeklärter </a:t>
            </a:r>
            <a:br>
              <a:rPr lang="de-DE" sz="1400" dirty="0" smtClean="0"/>
            </a:br>
            <a:r>
              <a:rPr lang="de-DE" sz="1400" dirty="0" smtClean="0"/>
              <a:t>Partnerschaft</a:t>
            </a:r>
            <a:endParaRPr lang="de-DE" sz="1400" dirty="0"/>
          </a:p>
        </p:txBody>
      </p:sp>
      <p:sp>
        <p:nvSpPr>
          <p:cNvPr id="24" name="Textfeld 23"/>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27" name="Textfeld 26"/>
          <p:cNvSpPr txBox="1"/>
          <p:nvPr/>
        </p:nvSpPr>
        <p:spPr>
          <a:xfrm>
            <a:off x="748201" y="2529652"/>
            <a:ext cx="10165773" cy="830997"/>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Fehl gewinnt das Spiel. Trumpf provoziert eine Abfrage. Fehlschub geht zu 30% zum Partner und man sitzt im zweiten </a:t>
            </a:r>
            <a:r>
              <a:rPr lang="de-DE" sz="2400" smtClean="0"/>
              <a:t>Stich ideal.</a:t>
            </a:r>
            <a:endParaRPr lang="de-DE" sz="2400" dirty="0" smtClean="0"/>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939" y="3526847"/>
            <a:ext cx="400050" cy="552450"/>
          </a:xfrm>
          <a:prstGeom prst="rect">
            <a:avLst/>
          </a:prstGeom>
        </p:spPr>
      </p:pic>
      <p:pic>
        <p:nvPicPr>
          <p:cNvPr id="7" name="Grafi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420" y="3526847"/>
            <a:ext cx="400050" cy="552450"/>
          </a:xfrm>
          <a:prstGeom prst="rect">
            <a:avLst/>
          </a:prstGeom>
        </p:spPr>
      </p:pic>
      <p:pic>
        <p:nvPicPr>
          <p:cNvPr id="18" name="Grafik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55901" y="3526847"/>
            <a:ext cx="400050" cy="552450"/>
          </a:xfrm>
          <a:prstGeom prst="rect">
            <a:avLst/>
          </a:prstGeom>
        </p:spPr>
      </p:pic>
      <p:pic>
        <p:nvPicPr>
          <p:cNvPr id="28" name="Grafik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5382" y="3526847"/>
            <a:ext cx="400050" cy="552450"/>
          </a:xfrm>
          <a:prstGeom prst="rect">
            <a:avLst/>
          </a:prstGeom>
        </p:spPr>
      </p:pic>
      <p:pic>
        <p:nvPicPr>
          <p:cNvPr id="29" name="Grafik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4863" y="3526847"/>
            <a:ext cx="400050" cy="552450"/>
          </a:xfrm>
          <a:prstGeom prst="rect">
            <a:avLst/>
          </a:prstGeom>
        </p:spPr>
      </p:pic>
      <p:pic>
        <p:nvPicPr>
          <p:cNvPr id="30" name="Grafik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84344" y="3526847"/>
            <a:ext cx="400050" cy="552450"/>
          </a:xfrm>
          <a:prstGeom prst="rect">
            <a:avLst/>
          </a:prstGeom>
        </p:spPr>
      </p:pic>
      <p:pic>
        <p:nvPicPr>
          <p:cNvPr id="31" name="Grafik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3825" y="3526847"/>
            <a:ext cx="400050" cy="552450"/>
          </a:xfrm>
          <a:prstGeom prst="rect">
            <a:avLst/>
          </a:prstGeom>
        </p:spPr>
      </p:pic>
      <p:pic>
        <p:nvPicPr>
          <p:cNvPr id="1024" name="Grafik 10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2787" y="3526847"/>
            <a:ext cx="400050" cy="552450"/>
          </a:xfrm>
          <a:prstGeom prst="rect">
            <a:avLst/>
          </a:prstGeom>
        </p:spPr>
      </p:pic>
      <p:pic>
        <p:nvPicPr>
          <p:cNvPr id="1025" name="Grafik 10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22268" y="3526847"/>
            <a:ext cx="400050" cy="552450"/>
          </a:xfrm>
          <a:prstGeom prst="rect">
            <a:avLst/>
          </a:prstGeom>
        </p:spPr>
      </p:pic>
      <p:pic>
        <p:nvPicPr>
          <p:cNvPr id="1027" name="Grafik 10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1227" y="3526847"/>
            <a:ext cx="400050" cy="552450"/>
          </a:xfrm>
          <a:prstGeom prst="rect">
            <a:avLst/>
          </a:prstGeom>
        </p:spPr>
      </p:pic>
      <p:pic>
        <p:nvPicPr>
          <p:cNvPr id="1028" name="Grafik 10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03306" y="3526847"/>
            <a:ext cx="400050" cy="552450"/>
          </a:xfrm>
          <a:prstGeom prst="rect">
            <a:avLst/>
          </a:prstGeom>
        </p:spPr>
      </p:pic>
      <p:pic>
        <p:nvPicPr>
          <p:cNvPr id="1029" name="Grafik 102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31749" y="3526847"/>
            <a:ext cx="400050" cy="552450"/>
          </a:xfrm>
          <a:prstGeom prst="rect">
            <a:avLst/>
          </a:prstGeom>
        </p:spPr>
      </p:pic>
      <p:sp>
        <p:nvSpPr>
          <p:cNvPr id="1030" name="Textfeld 1029"/>
          <p:cNvSpPr txBox="1"/>
          <p:nvPr/>
        </p:nvSpPr>
        <p:spPr>
          <a:xfrm>
            <a:off x="1500953" y="4966854"/>
            <a:ext cx="595035" cy="246221"/>
          </a:xfrm>
          <a:prstGeom prst="rect">
            <a:avLst/>
          </a:prstGeom>
          <a:noFill/>
        </p:spPr>
        <p:txBody>
          <a:bodyPr wrap="none" rtlCol="0">
            <a:spAutoFit/>
          </a:bodyPr>
          <a:lstStyle/>
          <a:p>
            <a:r>
              <a:rPr lang="de-DE" sz="1000" dirty="0" smtClean="0"/>
              <a:t>Abfrage</a:t>
            </a:r>
            <a:endParaRPr lang="de-DE" sz="1000" dirty="0"/>
          </a:p>
        </p:txBody>
      </p:sp>
      <p:sp>
        <p:nvSpPr>
          <p:cNvPr id="39" name="Textfeld 38"/>
          <p:cNvSpPr txBox="1"/>
          <p:nvPr/>
        </p:nvSpPr>
        <p:spPr>
          <a:xfrm>
            <a:off x="1975049" y="4977245"/>
            <a:ext cx="535724" cy="246221"/>
          </a:xfrm>
          <a:prstGeom prst="rect">
            <a:avLst/>
          </a:prstGeom>
          <a:noFill/>
        </p:spPr>
        <p:txBody>
          <a:bodyPr wrap="none" rtlCol="0">
            <a:spAutoFit/>
          </a:bodyPr>
          <a:lstStyle/>
          <a:p>
            <a:r>
              <a:rPr lang="de-DE" sz="1000" dirty="0" smtClean="0"/>
              <a:t>Kontra</a:t>
            </a:r>
            <a:endParaRPr lang="de-DE" sz="1000" dirty="0"/>
          </a:p>
        </p:txBody>
      </p:sp>
      <p:pic>
        <p:nvPicPr>
          <p:cNvPr id="1031" name="Grafik 10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90799" y="4372841"/>
            <a:ext cx="400050" cy="552450"/>
          </a:xfrm>
          <a:prstGeom prst="rect">
            <a:avLst/>
          </a:prstGeom>
        </p:spPr>
      </p:pic>
      <p:pic>
        <p:nvPicPr>
          <p:cNvPr id="1032" name="Grafik 10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49731" y="4372841"/>
            <a:ext cx="400050" cy="552450"/>
          </a:xfrm>
          <a:prstGeom prst="rect">
            <a:avLst/>
          </a:prstGeom>
        </p:spPr>
      </p:pic>
      <p:pic>
        <p:nvPicPr>
          <p:cNvPr id="1033" name="Grafik 10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939" y="5979046"/>
            <a:ext cx="400050" cy="552450"/>
          </a:xfrm>
          <a:prstGeom prst="rect">
            <a:avLst/>
          </a:prstGeom>
        </p:spPr>
      </p:pic>
      <p:pic>
        <p:nvPicPr>
          <p:cNvPr id="1034" name="Grafik 10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420" y="5979046"/>
            <a:ext cx="400050" cy="552450"/>
          </a:xfrm>
          <a:prstGeom prst="rect">
            <a:avLst/>
          </a:prstGeom>
        </p:spPr>
      </p:pic>
      <p:pic>
        <p:nvPicPr>
          <p:cNvPr id="1035" name="Grafik 10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55901" y="5979046"/>
            <a:ext cx="400050" cy="552450"/>
          </a:xfrm>
          <a:prstGeom prst="rect">
            <a:avLst/>
          </a:prstGeom>
        </p:spPr>
      </p:pic>
      <p:pic>
        <p:nvPicPr>
          <p:cNvPr id="1036" name="Grafik 10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65382" y="5979046"/>
            <a:ext cx="400050" cy="552450"/>
          </a:xfrm>
          <a:prstGeom prst="rect">
            <a:avLst/>
          </a:prstGeom>
        </p:spPr>
      </p:pic>
      <p:pic>
        <p:nvPicPr>
          <p:cNvPr id="1037" name="Grafik 10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4863" y="5979046"/>
            <a:ext cx="400050" cy="552450"/>
          </a:xfrm>
          <a:prstGeom prst="rect">
            <a:avLst/>
          </a:prstGeom>
        </p:spPr>
      </p:pic>
      <p:pic>
        <p:nvPicPr>
          <p:cNvPr id="1038" name="Grafik 103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84344" y="5979046"/>
            <a:ext cx="400050" cy="552450"/>
          </a:xfrm>
          <a:prstGeom prst="rect">
            <a:avLst/>
          </a:prstGeom>
        </p:spPr>
      </p:pic>
      <p:pic>
        <p:nvPicPr>
          <p:cNvPr id="1039" name="Grafik 103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193825" y="5979046"/>
            <a:ext cx="400050" cy="552450"/>
          </a:xfrm>
          <a:prstGeom prst="rect">
            <a:avLst/>
          </a:prstGeom>
        </p:spPr>
      </p:pic>
      <p:pic>
        <p:nvPicPr>
          <p:cNvPr id="1040" name="Grafik 103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3306" y="5979046"/>
            <a:ext cx="400050" cy="552450"/>
          </a:xfrm>
          <a:prstGeom prst="rect">
            <a:avLst/>
          </a:prstGeom>
        </p:spPr>
      </p:pic>
      <p:pic>
        <p:nvPicPr>
          <p:cNvPr id="1041" name="Grafik 104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212787" y="5979046"/>
            <a:ext cx="400050" cy="552450"/>
          </a:xfrm>
          <a:prstGeom prst="rect">
            <a:avLst/>
          </a:prstGeom>
        </p:spPr>
      </p:pic>
      <p:pic>
        <p:nvPicPr>
          <p:cNvPr id="1042" name="Grafik 104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22268" y="5979046"/>
            <a:ext cx="400050" cy="552450"/>
          </a:xfrm>
          <a:prstGeom prst="rect">
            <a:avLst/>
          </a:prstGeom>
        </p:spPr>
      </p:pic>
      <p:pic>
        <p:nvPicPr>
          <p:cNvPr id="1043" name="Grafik 104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1749" y="5979046"/>
            <a:ext cx="400050" cy="552450"/>
          </a:xfrm>
          <a:prstGeom prst="rect">
            <a:avLst/>
          </a:prstGeom>
        </p:spPr>
      </p:pic>
      <p:pic>
        <p:nvPicPr>
          <p:cNvPr id="1044" name="Grafik 104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741227" y="5979046"/>
            <a:ext cx="400050" cy="552450"/>
          </a:xfrm>
          <a:prstGeom prst="rect">
            <a:avLst/>
          </a:prstGeom>
        </p:spPr>
      </p:pic>
      <p:sp>
        <p:nvSpPr>
          <p:cNvPr id="37" name="Textfeld 36"/>
          <p:cNvSpPr txBox="1"/>
          <p:nvPr/>
        </p:nvSpPr>
        <p:spPr>
          <a:xfrm>
            <a:off x="748201" y="5336454"/>
            <a:ext cx="10165773" cy="461665"/>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Sinnvolles Trumpfanspiel z.B. bei …</a:t>
            </a:r>
          </a:p>
        </p:txBody>
      </p:sp>
      <p:sp>
        <p:nvSpPr>
          <p:cNvPr id="38" name="Textfeld 37"/>
          <p:cNvSpPr txBox="1"/>
          <p:nvPr/>
        </p:nvSpPr>
        <p:spPr>
          <a:xfrm>
            <a:off x="7638679" y="6085994"/>
            <a:ext cx="3494033" cy="338554"/>
          </a:xfrm>
          <a:prstGeom prst="rect">
            <a:avLst/>
          </a:prstGeom>
          <a:noFill/>
        </p:spPr>
        <p:txBody>
          <a:bodyPr wrap="none" rtlCol="0">
            <a:spAutoFit/>
          </a:bodyPr>
          <a:lstStyle/>
          <a:p>
            <a:r>
              <a:rPr lang="de-DE" sz="1600" dirty="0" smtClean="0"/>
              <a:t>&gt;= 8 Trümpfe + eine schwarze Farbe frei</a:t>
            </a:r>
            <a:endParaRPr lang="de-DE" sz="1600" dirty="0"/>
          </a:p>
        </p:txBody>
      </p:sp>
    </p:spTree>
    <p:extLst>
      <p:ext uri="{BB962C8B-B14F-4D97-AF65-F5344CB8AC3E}">
        <p14:creationId xmlns:p14="http://schemas.microsoft.com/office/powerpoint/2010/main" val="39931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3.7037E-7 L -0.16601 0.12268 " pathEditMode="relative" rAng="0" ptsTypes="AA">
                                      <p:cBhvr>
                                        <p:cTn id="6" dur="2000" fill="hold"/>
                                        <p:tgtEl>
                                          <p:spTgt spid="29"/>
                                        </p:tgtEl>
                                        <p:attrNameLst>
                                          <p:attrName>ppt_x</p:attrName>
                                          <p:attrName>ppt_y</p:attrName>
                                        </p:attrNameLst>
                                      </p:cBhvr>
                                      <p:rCtr x="-8307" y="613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4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4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nodeType="clickEffect">
                                  <p:stCondLst>
                                    <p:cond delay="0"/>
                                  </p:stCondLst>
                                  <p:childTnLst>
                                    <p:animScale>
                                      <p:cBhvr>
                                        <p:cTn id="58" dur="2000" fill="hold"/>
                                        <p:tgtEl>
                                          <p:spTgt spid="10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39"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Zweiten schwarzen Fehllauf …</a:t>
            </a:r>
            <a:endParaRPr lang="de-DE"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1" name="Textfeld 10"/>
          <p:cNvSpPr txBox="1"/>
          <p:nvPr/>
        </p:nvSpPr>
        <p:spPr>
          <a:xfrm>
            <a:off x="8581692" y="769636"/>
            <a:ext cx="1340239" cy="523220"/>
          </a:xfrm>
          <a:prstGeom prst="rect">
            <a:avLst/>
          </a:prstGeom>
          <a:noFill/>
        </p:spPr>
        <p:txBody>
          <a:bodyPr wrap="none" rtlCol="0">
            <a:spAutoFit/>
          </a:bodyPr>
          <a:lstStyle/>
          <a:p>
            <a:r>
              <a:rPr lang="de-DE" sz="1400" dirty="0" smtClean="0"/>
              <a:t>Bei ungeklärter </a:t>
            </a:r>
            <a:br>
              <a:rPr lang="de-DE" sz="1400" dirty="0" smtClean="0"/>
            </a:br>
            <a:r>
              <a:rPr lang="de-DE" sz="1400" dirty="0" smtClean="0"/>
              <a:t>Partnerschaft</a:t>
            </a:r>
            <a:endParaRPr lang="de-DE" sz="1400" dirty="0"/>
          </a:p>
        </p:txBody>
      </p:sp>
      <p:sp>
        <p:nvSpPr>
          <p:cNvPr id="24" name="Textfeld 23"/>
          <p:cNvSpPr txBox="1"/>
          <p:nvPr/>
        </p:nvSpPr>
        <p:spPr>
          <a:xfrm>
            <a:off x="748201" y="19547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27" name="Textfeld 26"/>
          <p:cNvSpPr txBox="1"/>
          <p:nvPr/>
        </p:nvSpPr>
        <p:spPr>
          <a:xfrm>
            <a:off x="748201" y="2529652"/>
            <a:ext cx="10165773" cy="1200329"/>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Es gibt 8 Karten bei schwarzen Farben. Läuft er erste „unauffällig“, dann gibt es keinen Grund hoch einzustechen.</a:t>
            </a:r>
          </a:p>
          <a:p>
            <a:pPr marL="342900" indent="-342900">
              <a:buFont typeface="Arial" panose="020B0604020202020204" pitchFamily="34" charset="0"/>
              <a:buChar char="•"/>
            </a:pPr>
            <a:r>
              <a:rPr lang="de-DE" sz="2400" dirty="0" smtClean="0"/>
              <a:t>Nicht unauffällige Läufe sind z.B.:</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83" y="3999451"/>
            <a:ext cx="400050" cy="552450"/>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9808" y="3999451"/>
            <a:ext cx="400050" cy="552450"/>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9233" y="3999451"/>
            <a:ext cx="400050" cy="552450"/>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8658" y="3999451"/>
            <a:ext cx="400050" cy="552450"/>
          </a:xfrm>
          <a:prstGeom prst="rect">
            <a:avLst/>
          </a:prstGeom>
        </p:spPr>
      </p:pic>
      <p:sp>
        <p:nvSpPr>
          <p:cNvPr id="42" name="Textfeld 41"/>
          <p:cNvSpPr txBox="1"/>
          <p:nvPr/>
        </p:nvSpPr>
        <p:spPr>
          <a:xfrm>
            <a:off x="2798083" y="4044666"/>
            <a:ext cx="5010149" cy="461665"/>
          </a:xfrm>
          <a:prstGeom prst="rect">
            <a:avLst/>
          </a:prstGeom>
          <a:noFill/>
        </p:spPr>
        <p:txBody>
          <a:bodyPr wrap="square" rtlCol="0">
            <a:spAutoFit/>
          </a:bodyPr>
          <a:lstStyle/>
          <a:p>
            <a:r>
              <a:rPr lang="de-DE" sz="2400" dirty="0" smtClean="0"/>
              <a:t>Was spielt Kontra?</a:t>
            </a:r>
          </a:p>
        </p:txBody>
      </p:sp>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4240" y="4660397"/>
            <a:ext cx="400050" cy="552450"/>
          </a:xfrm>
          <a:prstGeom prst="rect">
            <a:avLst/>
          </a:prstGeom>
        </p:spPr>
      </p:pic>
      <p:pic>
        <p:nvPicPr>
          <p:cNvPr id="13" name="Grafik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665" y="4660397"/>
            <a:ext cx="400050" cy="552450"/>
          </a:xfrm>
          <a:prstGeom prst="rect">
            <a:avLst/>
          </a:prstGeom>
        </p:spPr>
      </p:pic>
      <p:pic>
        <p:nvPicPr>
          <p:cNvPr id="14" name="Grafik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3090" y="4660397"/>
            <a:ext cx="400050" cy="552450"/>
          </a:xfrm>
          <a:prstGeom prst="rect">
            <a:avLst/>
          </a:prstGeom>
        </p:spPr>
      </p:pic>
      <p:pic>
        <p:nvPicPr>
          <p:cNvPr id="15" name="Grafik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2515" y="4660397"/>
            <a:ext cx="400050" cy="552450"/>
          </a:xfrm>
          <a:prstGeom prst="rect">
            <a:avLst/>
          </a:prstGeom>
        </p:spPr>
      </p:pic>
      <p:pic>
        <p:nvPicPr>
          <p:cNvPr id="16" name="Grafik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03761" y="4660397"/>
            <a:ext cx="400050" cy="552450"/>
          </a:xfrm>
          <a:prstGeom prst="rect">
            <a:avLst/>
          </a:prstGeom>
        </p:spPr>
      </p:pic>
      <p:pic>
        <p:nvPicPr>
          <p:cNvPr id="17" name="Grafik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75007" y="4660397"/>
            <a:ext cx="400050" cy="552450"/>
          </a:xfrm>
          <a:prstGeom prst="rect">
            <a:avLst/>
          </a:prstGeom>
        </p:spPr>
      </p:pic>
      <p:pic>
        <p:nvPicPr>
          <p:cNvPr id="19" name="Grafik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83" y="4660397"/>
            <a:ext cx="400050" cy="552450"/>
          </a:xfrm>
          <a:prstGeom prst="rect">
            <a:avLst/>
          </a:prstGeom>
        </p:spPr>
      </p:pic>
      <p:sp>
        <p:nvSpPr>
          <p:cNvPr id="56" name="Textfeld 55"/>
          <p:cNvSpPr txBox="1"/>
          <p:nvPr/>
        </p:nvSpPr>
        <p:spPr>
          <a:xfrm>
            <a:off x="2798083" y="4044666"/>
            <a:ext cx="5010149" cy="461665"/>
          </a:xfrm>
          <a:prstGeom prst="rect">
            <a:avLst/>
          </a:prstGeom>
          <a:noFill/>
        </p:spPr>
        <p:txBody>
          <a:bodyPr wrap="square" rtlCol="0">
            <a:spAutoFit/>
          </a:bodyPr>
          <a:lstStyle/>
          <a:p>
            <a:r>
              <a:rPr lang="de-DE" sz="2400" dirty="0" smtClean="0"/>
              <a:t>Was spielt RE?</a:t>
            </a:r>
          </a:p>
        </p:txBody>
      </p:sp>
      <p:pic>
        <p:nvPicPr>
          <p:cNvPr id="57" name="Grafik 5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3031" y="4638625"/>
            <a:ext cx="400050" cy="552450"/>
          </a:xfrm>
          <a:prstGeom prst="rect">
            <a:avLst/>
          </a:prstGeom>
        </p:spPr>
      </p:pic>
      <p:pic>
        <p:nvPicPr>
          <p:cNvPr id="59" name="Grafik 5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21881" y="4638625"/>
            <a:ext cx="400050" cy="552450"/>
          </a:xfrm>
          <a:prstGeom prst="rect">
            <a:avLst/>
          </a:prstGeom>
        </p:spPr>
      </p:pic>
      <p:pic>
        <p:nvPicPr>
          <p:cNvPr id="60" name="Grafik 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01306" y="4638625"/>
            <a:ext cx="400050" cy="552450"/>
          </a:xfrm>
          <a:prstGeom prst="rect">
            <a:avLst/>
          </a:prstGeom>
        </p:spPr>
      </p:pic>
      <p:pic>
        <p:nvPicPr>
          <p:cNvPr id="61" name="Grafik 6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2552" y="4638625"/>
            <a:ext cx="400050" cy="552450"/>
          </a:xfrm>
          <a:prstGeom prst="rect">
            <a:avLst/>
          </a:prstGeom>
        </p:spPr>
      </p:pic>
      <p:pic>
        <p:nvPicPr>
          <p:cNvPr id="62" name="Grafik 6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15044" y="4638625"/>
            <a:ext cx="400050" cy="552450"/>
          </a:xfrm>
          <a:prstGeom prst="rect">
            <a:avLst/>
          </a:prstGeom>
        </p:spPr>
      </p:pic>
      <p:pic>
        <p:nvPicPr>
          <p:cNvPr id="20" name="Grafik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0635" y="4626428"/>
            <a:ext cx="400050" cy="552450"/>
          </a:xfrm>
          <a:prstGeom prst="rect">
            <a:avLst/>
          </a:prstGeom>
        </p:spPr>
      </p:pic>
      <p:pic>
        <p:nvPicPr>
          <p:cNvPr id="21" name="Grafik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86290" y="4638625"/>
            <a:ext cx="400050" cy="552450"/>
          </a:xfrm>
          <a:prstGeom prst="rect">
            <a:avLst/>
          </a:prstGeom>
        </p:spPr>
      </p:pic>
      <p:pic>
        <p:nvPicPr>
          <p:cNvPr id="22" name="Grafik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57536" y="4638625"/>
            <a:ext cx="400050" cy="552450"/>
          </a:xfrm>
          <a:prstGeom prst="rect">
            <a:avLst/>
          </a:prstGeom>
        </p:spPr>
      </p:pic>
      <p:pic>
        <p:nvPicPr>
          <p:cNvPr id="23" name="Grafik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28782" y="4626428"/>
            <a:ext cx="400050" cy="552450"/>
          </a:xfrm>
          <a:prstGeom prst="rect">
            <a:avLst/>
          </a:prstGeom>
        </p:spPr>
      </p:pic>
      <p:pic>
        <p:nvPicPr>
          <p:cNvPr id="25" name="Grafik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43798" y="4638625"/>
            <a:ext cx="400050" cy="552450"/>
          </a:xfrm>
          <a:prstGeom prst="rect">
            <a:avLst/>
          </a:prstGeom>
        </p:spPr>
      </p:pic>
      <p:pic>
        <p:nvPicPr>
          <p:cNvPr id="26" name="Grafik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08207" y="4626428"/>
            <a:ext cx="400050" cy="552450"/>
          </a:xfrm>
          <a:prstGeom prst="rect">
            <a:avLst/>
          </a:prstGeom>
        </p:spPr>
      </p:pic>
      <p:pic>
        <p:nvPicPr>
          <p:cNvPr id="70" name="Grafik 6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217499" y="4660651"/>
            <a:ext cx="400050" cy="552450"/>
          </a:xfrm>
          <a:prstGeom prst="rect">
            <a:avLst/>
          </a:prstGeom>
        </p:spPr>
      </p:pic>
      <p:pic>
        <p:nvPicPr>
          <p:cNvPr id="71" name="Grafik 7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88745" y="4648454"/>
            <a:ext cx="400050" cy="552450"/>
          </a:xfrm>
          <a:prstGeom prst="rect">
            <a:avLst/>
          </a:prstGeom>
        </p:spPr>
      </p:pic>
      <p:pic>
        <p:nvPicPr>
          <p:cNvPr id="72" name="Grafik 7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168170" y="4648454"/>
            <a:ext cx="400050" cy="552450"/>
          </a:xfrm>
          <a:prstGeom prst="rect">
            <a:avLst/>
          </a:prstGeom>
        </p:spPr>
      </p:pic>
      <p:pic>
        <p:nvPicPr>
          <p:cNvPr id="73" name="Grafik 7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31237" y="4648454"/>
            <a:ext cx="400050" cy="552450"/>
          </a:xfrm>
          <a:prstGeom prst="rect">
            <a:avLst/>
          </a:prstGeom>
        </p:spPr>
      </p:pic>
      <p:pic>
        <p:nvPicPr>
          <p:cNvPr id="32" name="Grafik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754432" y="4660397"/>
            <a:ext cx="400050" cy="552450"/>
          </a:xfrm>
          <a:prstGeom prst="rect">
            <a:avLst/>
          </a:prstGeom>
        </p:spPr>
      </p:pic>
    </p:spTree>
    <p:extLst>
      <p:ext uri="{BB962C8B-B14F-4D97-AF65-F5344CB8AC3E}">
        <p14:creationId xmlns:p14="http://schemas.microsoft.com/office/powerpoint/2010/main" val="280719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7"/>
                                        </p:tgtEl>
                                      </p:cBhvr>
                                    </p:animEffect>
                                    <p:set>
                                      <p:cBhvr>
                                        <p:cTn id="55" dur="1" fill="hold">
                                          <p:stCondLst>
                                            <p:cond delay="499"/>
                                          </p:stCondLst>
                                        </p:cTn>
                                        <p:tgtEl>
                                          <p:spTgt spid="1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71"/>
                                        </p:tgtEl>
                                      </p:cBhvr>
                                    </p:animEffect>
                                    <p:set>
                                      <p:cBhvr>
                                        <p:cTn id="61" dur="1" fill="hold">
                                          <p:stCondLst>
                                            <p:cond delay="499"/>
                                          </p:stCondLst>
                                        </p:cTn>
                                        <p:tgtEl>
                                          <p:spTgt spid="71"/>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2"/>
                                        </p:tgtEl>
                                      </p:cBhvr>
                                    </p:animEffect>
                                    <p:set>
                                      <p:cBhvr>
                                        <p:cTn id="64" dur="1" fill="hold">
                                          <p:stCondLst>
                                            <p:cond delay="499"/>
                                          </p:stCondLst>
                                        </p:cTn>
                                        <p:tgtEl>
                                          <p:spTgt spid="72"/>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73"/>
                                        </p:tgtEl>
                                      </p:cBhvr>
                                    </p:animEffect>
                                    <p:set>
                                      <p:cBhvr>
                                        <p:cTn id="67" dur="1" fill="hold">
                                          <p:stCondLst>
                                            <p:cond delay="499"/>
                                          </p:stCondLst>
                                        </p:cTn>
                                        <p:tgtEl>
                                          <p:spTgt spid="7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2"/>
                                        </p:tgtEl>
                                      </p:cBhvr>
                                    </p:animEffect>
                                    <p:set>
                                      <p:cBhvr>
                                        <p:cTn id="70" dur="1" fill="hold">
                                          <p:stCondLst>
                                            <p:cond delay="499"/>
                                          </p:stCondLst>
                                        </p:cTn>
                                        <p:tgtEl>
                                          <p:spTgt spid="32"/>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Fehl gewinnt das Spiel</a:t>
            </a:r>
            <a:endParaRPr lang="de-DE" dirty="0"/>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1" name="Textfeld 10"/>
          <p:cNvSpPr txBox="1"/>
          <p:nvPr/>
        </p:nvSpPr>
        <p:spPr>
          <a:xfrm>
            <a:off x="8581692" y="769636"/>
            <a:ext cx="1340239" cy="523220"/>
          </a:xfrm>
          <a:prstGeom prst="rect">
            <a:avLst/>
          </a:prstGeom>
          <a:noFill/>
        </p:spPr>
        <p:txBody>
          <a:bodyPr wrap="none" rtlCol="0">
            <a:spAutoFit/>
          </a:bodyPr>
          <a:lstStyle/>
          <a:p>
            <a:r>
              <a:rPr lang="de-DE" sz="1400" dirty="0" smtClean="0"/>
              <a:t>Bei ungeklärter </a:t>
            </a:r>
            <a:br>
              <a:rPr lang="de-DE" sz="1400" dirty="0" smtClean="0"/>
            </a:br>
            <a:r>
              <a:rPr lang="de-DE" sz="1400" dirty="0" smtClean="0"/>
              <a:t>Partnerschaft</a:t>
            </a:r>
            <a:endParaRPr lang="de-DE" sz="1400" dirty="0"/>
          </a:p>
        </p:txBody>
      </p:sp>
      <p:sp>
        <p:nvSpPr>
          <p:cNvPr id="38" name="Textfeld 37"/>
          <p:cNvSpPr txBox="1"/>
          <p:nvPr/>
        </p:nvSpPr>
        <p:spPr>
          <a:xfrm>
            <a:off x="726430" y="2092656"/>
            <a:ext cx="10165773" cy="830997"/>
          </a:xfrm>
          <a:prstGeom prst="rect">
            <a:avLst/>
          </a:prstGeom>
          <a:noFill/>
        </p:spPr>
        <p:txBody>
          <a:bodyPr wrap="square" rtlCol="0">
            <a:spAutoFit/>
          </a:bodyPr>
          <a:lstStyle/>
          <a:p>
            <a:r>
              <a:rPr lang="de-DE" sz="2400" dirty="0" smtClean="0"/>
              <a:t>Deshalb ist es immens wichtig den Verlauf der schwarzen Farben zu beobachten. Dieses ist nur möglich wenn ….</a:t>
            </a:r>
          </a:p>
        </p:txBody>
      </p:sp>
      <p:sp>
        <p:nvSpPr>
          <p:cNvPr id="39" name="Textfeld 38"/>
          <p:cNvSpPr txBox="1"/>
          <p:nvPr/>
        </p:nvSpPr>
        <p:spPr>
          <a:xfrm>
            <a:off x="726429" y="3325621"/>
            <a:ext cx="10165773" cy="2677656"/>
          </a:xfrm>
          <a:prstGeom prst="rect">
            <a:avLst/>
          </a:prstGeom>
          <a:noFill/>
        </p:spPr>
        <p:txBody>
          <a:bodyPr wrap="square" rtlCol="0">
            <a:spAutoFit/>
          </a:bodyPr>
          <a:lstStyle/>
          <a:p>
            <a:pPr marL="342900" indent="-342900">
              <a:buFont typeface="Arial" panose="020B0604020202020204" pitchFamily="34" charset="0"/>
              <a:buChar char="•"/>
            </a:pPr>
            <a:r>
              <a:rPr lang="de-DE" sz="2400" dirty="0" smtClean="0"/>
              <a:t>… ich mir vor dem Gesund sagen eine Spielstrategie zurecht lege</a:t>
            </a:r>
            <a:br>
              <a:rPr lang="de-DE" sz="2400" dirty="0" smtClean="0"/>
            </a:br>
            <a:r>
              <a:rPr lang="de-DE" sz="2400" b="1" dirty="0" smtClean="0"/>
              <a:t>Freitag, 30.01.2015: Vor dem „Gesund melden“.</a:t>
            </a:r>
          </a:p>
          <a:p>
            <a:pPr marL="342900" indent="-342900">
              <a:buFont typeface="Arial" panose="020B0604020202020204" pitchFamily="34" charset="0"/>
              <a:buChar char="•"/>
            </a:pPr>
            <a:r>
              <a:rPr lang="de-DE" sz="2400" dirty="0" smtClean="0"/>
              <a:t>… ich die Haupt-Konzentration auf den Ansagezeitraum richte</a:t>
            </a:r>
            <a:br>
              <a:rPr lang="de-DE" sz="2400" dirty="0" smtClean="0"/>
            </a:br>
            <a:r>
              <a:rPr lang="de-DE" sz="2400" b="1" dirty="0" smtClean="0"/>
              <a:t>Freitag, 06.02.2015: Der Ansagezeitraum.</a:t>
            </a:r>
          </a:p>
          <a:p>
            <a:pPr marL="342900" indent="-342900">
              <a:buFont typeface="Arial" panose="020B0604020202020204" pitchFamily="34" charset="0"/>
              <a:buChar char="•"/>
            </a:pPr>
            <a:r>
              <a:rPr lang="de-DE" sz="2400" dirty="0" smtClean="0"/>
              <a:t>… ich „mechanisch mit den Wahrscheinlichkeiten spiele“, damit ich mir nicht Gedanken machen muss, die mich im Ansagezeitraum ablenken</a:t>
            </a:r>
            <a:br>
              <a:rPr lang="de-DE" sz="2400" dirty="0" smtClean="0"/>
            </a:br>
            <a:r>
              <a:rPr lang="de-DE" sz="2400" b="1" dirty="0" smtClean="0"/>
              <a:t>Freitag, 13,03.2015: Mit den Wahrscheinlichkeiten spielen.</a:t>
            </a:r>
          </a:p>
        </p:txBody>
      </p:sp>
    </p:spTree>
    <p:extLst>
      <p:ext uri="{BB962C8B-B14F-4D97-AF65-F5344CB8AC3E}">
        <p14:creationId xmlns:p14="http://schemas.microsoft.com/office/powerpoint/2010/main" val="4135463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smtClean="0"/>
              <a:t>Doppelkopf ist </a:t>
            </a:r>
            <a:r>
              <a:rPr lang="de-DE" b="1" dirty="0" smtClean="0"/>
              <a:t>kein</a:t>
            </a:r>
            <a:r>
              <a:rPr lang="de-DE" dirty="0" smtClean="0"/>
              <a:t> Glücksspiel</a:t>
            </a:r>
            <a:endParaRPr lang="de-DE" dirty="0"/>
          </a:p>
        </p:txBody>
      </p:sp>
      <p:sp>
        <p:nvSpPr>
          <p:cNvPr id="6" name="Textfeld 5"/>
          <p:cNvSpPr txBox="1"/>
          <p:nvPr/>
        </p:nvSpPr>
        <p:spPr>
          <a:xfrm>
            <a:off x="838200" y="4270492"/>
            <a:ext cx="1786836" cy="461665"/>
          </a:xfrm>
          <a:prstGeom prst="rect">
            <a:avLst/>
          </a:prstGeom>
          <a:noFill/>
        </p:spPr>
        <p:txBody>
          <a:bodyPr wrap="none" rtlCol="0">
            <a:spAutoFit/>
          </a:bodyPr>
          <a:lstStyle/>
          <a:p>
            <a:r>
              <a:rPr lang="de-DE" sz="2400" b="1" dirty="0" smtClean="0">
                <a:solidFill>
                  <a:schemeClr val="accent4">
                    <a:lumMod val="75000"/>
                  </a:schemeClr>
                </a:solidFill>
              </a:rPr>
              <a:t>Darauf folgt:</a:t>
            </a:r>
            <a:endParaRPr lang="de-DE" sz="2400" b="1" dirty="0">
              <a:solidFill>
                <a:schemeClr val="accent4">
                  <a:lumMod val="75000"/>
                </a:schemeClr>
              </a:solidFill>
            </a:endParaRPr>
          </a:p>
        </p:txBody>
      </p:sp>
      <p:sp>
        <p:nvSpPr>
          <p:cNvPr id="7" name="Textfeld 6"/>
          <p:cNvSpPr txBox="1"/>
          <p:nvPr/>
        </p:nvSpPr>
        <p:spPr>
          <a:xfrm>
            <a:off x="716623" y="4777800"/>
            <a:ext cx="10758753" cy="1200329"/>
          </a:xfrm>
          <a:prstGeom prst="rect">
            <a:avLst/>
          </a:prstGeom>
          <a:noFill/>
        </p:spPr>
        <p:txBody>
          <a:bodyPr wrap="square" rtlCol="0">
            <a:spAutoFit/>
          </a:bodyPr>
          <a:lstStyle/>
          <a:p>
            <a:pPr marL="180975" indent="-180975">
              <a:buFont typeface="Arial" pitchFamily="34" charset="0"/>
              <a:buChar char="•"/>
            </a:pPr>
            <a:r>
              <a:rPr lang="de-DE" sz="2400" dirty="0" smtClean="0"/>
              <a:t>Die Kunst besteht darin siegreiche Blätter auszureizen (Punkte einfahren) und bei nicht siegreichen Blättern den Schaden zu minimieren.</a:t>
            </a:r>
          </a:p>
          <a:p>
            <a:pPr marL="180975" indent="-180975">
              <a:buFont typeface="Arial" pitchFamily="34" charset="0"/>
              <a:buChar char="•"/>
            </a:pPr>
            <a:r>
              <a:rPr lang="de-DE" sz="2400" dirty="0" smtClean="0"/>
              <a:t>Alles andere ist Psychologie.</a:t>
            </a:r>
          </a:p>
        </p:txBody>
      </p:sp>
      <p:grpSp>
        <p:nvGrpSpPr>
          <p:cNvPr id="8" name="Gruppieren 7"/>
          <p:cNvGrpSpPr/>
          <p:nvPr/>
        </p:nvGrpSpPr>
        <p:grpSpPr>
          <a:xfrm>
            <a:off x="10147507" y="365125"/>
            <a:ext cx="1970411" cy="1574632"/>
            <a:chOff x="10147507" y="365125"/>
            <a:chExt cx="1970411" cy="1574632"/>
          </a:xfrm>
        </p:grpSpPr>
        <p:pic>
          <p:nvPicPr>
            <p:cNvPr id="1026" name="Picture 2" descr="http://www.beepworld.de/memberdateien/members43/berndkolberg/loriotgerahm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3563" y="365125"/>
              <a:ext cx="1638300" cy="1066801"/>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10147507" y="1431926"/>
              <a:ext cx="1970411" cy="507831"/>
            </a:xfrm>
            <a:prstGeom prst="rect">
              <a:avLst/>
            </a:prstGeom>
            <a:noFill/>
          </p:spPr>
          <p:txBody>
            <a:bodyPr wrap="none" rtlCol="0">
              <a:spAutoFit/>
            </a:bodyPr>
            <a:lstStyle/>
            <a:p>
              <a:pPr algn="ctr"/>
              <a:r>
                <a:rPr lang="de-DE" sz="1600" dirty="0" smtClean="0"/>
                <a:t>HB EBDC</a:t>
              </a:r>
            </a:p>
            <a:p>
              <a:pPr algn="r"/>
              <a:r>
                <a:rPr lang="de-DE" sz="1100" dirty="0" smtClean="0"/>
                <a:t>Erster Bremer Doppelkopf Club</a:t>
              </a:r>
              <a:endParaRPr lang="de-DE" sz="1100" dirty="0"/>
            </a:p>
          </p:txBody>
        </p:sp>
      </p:grpSp>
      <p:sp>
        <p:nvSpPr>
          <p:cNvPr id="10" name="Textfeld 9"/>
          <p:cNvSpPr txBox="1"/>
          <p:nvPr/>
        </p:nvSpPr>
        <p:spPr>
          <a:xfrm>
            <a:off x="900601" y="2107124"/>
            <a:ext cx="2485296" cy="461665"/>
          </a:xfrm>
          <a:prstGeom prst="rect">
            <a:avLst/>
          </a:prstGeom>
          <a:noFill/>
        </p:spPr>
        <p:txBody>
          <a:bodyPr wrap="none" rtlCol="0">
            <a:spAutoFit/>
          </a:bodyPr>
          <a:lstStyle/>
          <a:p>
            <a:r>
              <a:rPr lang="de-DE" sz="2400" b="1" dirty="0" smtClean="0">
                <a:solidFill>
                  <a:schemeClr val="accent4">
                    <a:lumMod val="75000"/>
                  </a:schemeClr>
                </a:solidFill>
              </a:rPr>
              <a:t>Grundsätzlich gilt:</a:t>
            </a:r>
            <a:endParaRPr lang="de-DE" sz="2400" b="1" dirty="0">
              <a:solidFill>
                <a:schemeClr val="accent4">
                  <a:lumMod val="75000"/>
                </a:schemeClr>
              </a:solidFill>
            </a:endParaRPr>
          </a:p>
        </p:txBody>
      </p:sp>
      <p:sp>
        <p:nvSpPr>
          <p:cNvPr id="11" name="Textfeld 10"/>
          <p:cNvSpPr txBox="1"/>
          <p:nvPr/>
        </p:nvSpPr>
        <p:spPr>
          <a:xfrm>
            <a:off x="900600" y="2655189"/>
            <a:ext cx="10758753" cy="1200329"/>
          </a:xfrm>
          <a:prstGeom prst="rect">
            <a:avLst/>
          </a:prstGeom>
          <a:noFill/>
        </p:spPr>
        <p:txBody>
          <a:bodyPr wrap="square" rtlCol="0">
            <a:spAutoFit/>
          </a:bodyPr>
          <a:lstStyle/>
          <a:p>
            <a:pPr marL="180975" indent="-180975">
              <a:buFont typeface="Arial" pitchFamily="34" charset="0"/>
              <a:buChar char="•"/>
            </a:pPr>
            <a:r>
              <a:rPr lang="de-DE" sz="2400" dirty="0" smtClean="0"/>
              <a:t>Man hat keinen Einfluss auf die Blätter. Je länger die Serie, desto näher nivellieren sich Glück und Pech.</a:t>
            </a:r>
          </a:p>
          <a:p>
            <a:pPr marL="180975" indent="-180975">
              <a:buFont typeface="Arial" pitchFamily="34" charset="0"/>
              <a:buChar char="•"/>
            </a:pPr>
            <a:r>
              <a:rPr lang="de-DE" sz="2400" dirty="0" smtClean="0"/>
              <a:t>Es gibt immer den Partner. Du kennst die Karten des Partners nicht.</a:t>
            </a:r>
          </a:p>
        </p:txBody>
      </p:sp>
      <p:sp>
        <p:nvSpPr>
          <p:cNvPr id="2" name="Textfeld 1"/>
          <p:cNvSpPr txBox="1"/>
          <p:nvPr/>
        </p:nvSpPr>
        <p:spPr>
          <a:xfrm>
            <a:off x="900600" y="1316509"/>
            <a:ext cx="3592458" cy="369332"/>
          </a:xfrm>
          <a:prstGeom prst="rect">
            <a:avLst/>
          </a:prstGeom>
          <a:noFill/>
        </p:spPr>
        <p:txBody>
          <a:bodyPr wrap="none" rtlCol="0">
            <a:spAutoFit/>
          </a:bodyPr>
          <a:lstStyle/>
          <a:p>
            <a:r>
              <a:rPr lang="de-DE" dirty="0" smtClean="0"/>
              <a:t>zumindest nicht bei langen Serien …</a:t>
            </a:r>
            <a:endParaRPr lang="de-DE" dirty="0"/>
          </a:p>
        </p:txBody>
      </p:sp>
      <p:sp>
        <p:nvSpPr>
          <p:cNvPr id="3" name="Textfeld 2"/>
          <p:cNvSpPr txBox="1"/>
          <p:nvPr/>
        </p:nvSpPr>
        <p:spPr>
          <a:xfrm rot="-2280000">
            <a:off x="654030" y="2932188"/>
            <a:ext cx="10362190" cy="1015663"/>
          </a:xfrm>
          <a:prstGeom prst="rect">
            <a:avLst/>
          </a:prstGeom>
          <a:noFill/>
        </p:spPr>
        <p:txBody>
          <a:bodyPr wrap="square" rtlCol="0">
            <a:spAutoFit/>
          </a:bodyPr>
          <a:lstStyle/>
          <a:p>
            <a:r>
              <a:rPr lang="de-DE" sz="6000" b="1" dirty="0" smtClean="0">
                <a:solidFill>
                  <a:srgbClr val="FF0000"/>
                </a:solidFill>
              </a:rPr>
              <a:t>Doppelkopf ist ein Partnerspiel</a:t>
            </a:r>
            <a:endParaRPr lang="de-DE" sz="6000" b="1" dirty="0">
              <a:solidFill>
                <a:srgbClr val="FF0000"/>
              </a:solidFill>
            </a:endParaRPr>
          </a:p>
        </p:txBody>
      </p:sp>
    </p:spTree>
    <p:extLst>
      <p:ext uri="{BB962C8B-B14F-4D97-AF65-F5344CB8AC3E}">
        <p14:creationId xmlns:p14="http://schemas.microsoft.com/office/powerpoint/2010/main" val="11099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12192000" cy="8075402"/>
          </a:xfrm>
          <a:prstGeom prst="rect">
            <a:avLst/>
          </a:prstGeom>
        </p:spPr>
      </p:pic>
    </p:spTree>
    <p:extLst>
      <p:ext uri="{BB962C8B-B14F-4D97-AF65-F5344CB8AC3E}">
        <p14:creationId xmlns:p14="http://schemas.microsoft.com/office/powerpoint/2010/main" val="1564360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81200" y="2400754"/>
            <a:ext cx="8697686" cy="1325563"/>
          </a:xfrm>
        </p:spPr>
        <p:txBody>
          <a:bodyPr>
            <a:normAutofit/>
          </a:bodyPr>
          <a:lstStyle/>
          <a:p>
            <a:pPr algn="ctr"/>
            <a:r>
              <a:rPr lang="de-DE" dirty="0" smtClean="0"/>
              <a:t>Automatismen lenken die Aufmerksamkeit auf das Wesentliche</a:t>
            </a:r>
            <a:endParaRPr lang="de-DE" dirty="0"/>
          </a:p>
        </p:txBody>
      </p:sp>
    </p:spTree>
    <p:extLst>
      <p:ext uri="{BB962C8B-B14F-4D97-AF65-F5344CB8AC3E}">
        <p14:creationId xmlns:p14="http://schemas.microsoft.com/office/powerpoint/2010/main" val="128040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0" y="0"/>
            <a:ext cx="12192000" cy="7148945"/>
          </a:xfrm>
          <a:prstGeom prst="rect">
            <a:avLst/>
          </a:prstGeom>
        </p:spPr>
      </p:pic>
    </p:spTree>
    <p:extLst>
      <p:ext uri="{BB962C8B-B14F-4D97-AF65-F5344CB8AC3E}">
        <p14:creationId xmlns:p14="http://schemas.microsoft.com/office/powerpoint/2010/main" val="86552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382486" y="283027"/>
            <a:ext cx="9361714" cy="6273615"/>
          </a:xfrm>
          <a:prstGeom prst="rect">
            <a:avLst/>
          </a:prstGeom>
        </p:spPr>
      </p:pic>
    </p:spTree>
    <p:extLst>
      <p:ext uri="{BB962C8B-B14F-4D97-AF65-F5344CB8AC3E}">
        <p14:creationId xmlns:p14="http://schemas.microsoft.com/office/powerpoint/2010/main" val="1806011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Weitere Beispiele ...</a:t>
            </a:r>
            <a:endParaRPr lang="en-US" dirty="0"/>
          </a:p>
        </p:txBody>
      </p:sp>
      <p:sp>
        <p:nvSpPr>
          <p:cNvPr id="3" name="Inhaltsplatzhalter 2"/>
          <p:cNvSpPr>
            <a:spLocks noGrp="1"/>
          </p:cNvSpPr>
          <p:nvPr>
            <p:ph idx="1"/>
          </p:nvPr>
        </p:nvSpPr>
        <p:spPr/>
        <p:txBody>
          <a:bodyPr/>
          <a:lstStyle/>
          <a:p>
            <a:r>
              <a:rPr lang="de-DE" dirty="0" smtClean="0"/>
              <a:t>Schach – Eröffnungsbibliothek</a:t>
            </a:r>
          </a:p>
          <a:p>
            <a:r>
              <a:rPr lang="de-DE" dirty="0" smtClean="0"/>
              <a:t>Golf – Driver Bahn</a:t>
            </a:r>
          </a:p>
          <a:p>
            <a:r>
              <a:rPr lang="de-DE" dirty="0" smtClean="0"/>
              <a:t>Bowling – 70% ist der Anlauf</a:t>
            </a:r>
          </a:p>
          <a:p>
            <a:r>
              <a:rPr lang="de-DE" dirty="0" smtClean="0"/>
              <a:t>....</a:t>
            </a:r>
          </a:p>
          <a:p>
            <a:endParaRPr lang="en-US" dirty="0"/>
          </a:p>
        </p:txBody>
      </p:sp>
    </p:spTree>
    <p:extLst>
      <p:ext uri="{BB962C8B-B14F-4D97-AF65-F5344CB8AC3E}">
        <p14:creationId xmlns:p14="http://schemas.microsoft.com/office/powerpoint/2010/main" val="185325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1981200" y="2400754"/>
            <a:ext cx="8697686" cy="1325563"/>
          </a:xfrm>
        </p:spPr>
        <p:txBody>
          <a:bodyPr>
            <a:normAutofit/>
          </a:bodyPr>
          <a:lstStyle/>
          <a:p>
            <a:pPr algn="ctr"/>
            <a:r>
              <a:rPr lang="de-DE" dirty="0" smtClean="0"/>
              <a:t>Das gilt auch für Doppelkopf!</a:t>
            </a:r>
            <a:endParaRPr lang="de-DE" dirty="0"/>
          </a:p>
        </p:txBody>
      </p:sp>
    </p:spTree>
    <p:extLst>
      <p:ext uri="{BB962C8B-B14F-4D97-AF65-F5344CB8AC3E}">
        <p14:creationId xmlns:p14="http://schemas.microsoft.com/office/powerpoint/2010/main" val="2541771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1286</Words>
  <Application>Microsoft Office PowerPoint</Application>
  <PresentationFormat>Breitbild</PresentationFormat>
  <Paragraphs>187</Paragraphs>
  <Slides>27</Slides>
  <Notes>14</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Calibri Light</vt:lpstr>
      <vt:lpstr>Office Theme</vt:lpstr>
      <vt:lpstr>Do‘s and Don‘ts</vt:lpstr>
      <vt:lpstr>„Wir können den Wind nicht ändern, aber die Segel setzen.“</vt:lpstr>
      <vt:lpstr>Doppelkopf ist kein Glücksspiel</vt:lpstr>
      <vt:lpstr>PowerPoint-Präsentation</vt:lpstr>
      <vt:lpstr>Automatismen lenken die Aufmerksamkeit auf das Wesentliche</vt:lpstr>
      <vt:lpstr>PowerPoint-Präsentation</vt:lpstr>
      <vt:lpstr>PowerPoint-Präsentation</vt:lpstr>
      <vt:lpstr>Weitere Beispiele ...</vt:lpstr>
      <vt:lpstr>Das gilt auch für Doppelkopf!</vt:lpstr>
      <vt:lpstr>Automatismen verinnerlichen …</vt:lpstr>
      <vt:lpstr>Einige Regeln</vt:lpstr>
      <vt:lpstr>Regeln continous</vt:lpstr>
      <vt:lpstr>Regeln continous</vt:lpstr>
      <vt:lpstr>Regeln continous</vt:lpstr>
      <vt:lpstr>Schmiere als Kontra</vt:lpstr>
      <vt:lpstr>Schmiere als Kontra</vt:lpstr>
      <vt:lpstr>Behalte Standkarten</vt:lpstr>
      <vt:lpstr>Partner nie abstechen</vt:lpstr>
      <vt:lpstr>Signalkarten nutzen</vt:lpstr>
      <vt:lpstr>Signalkarten: Dulle vor ist Re</vt:lpstr>
      <vt:lpstr>Signalkarten:     oder     zeigt DD  </vt:lpstr>
      <vt:lpstr>Signalkarten:     ohne Re ist Kontratendenz</vt:lpstr>
      <vt:lpstr>Signalkarten: Keine    oder     an 2.  </vt:lpstr>
      <vt:lpstr>Signalkarten: Keine    oder     an 2.  </vt:lpstr>
      <vt:lpstr>Trumpf nur aus Stärke spielen</vt:lpstr>
      <vt:lpstr>Zweiten schwarzen Fehllauf …</vt:lpstr>
      <vt:lpstr>Fehl gewinnt das Spiel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and Don‘ts</dc:title>
  <dc:creator>Manfred Wolff</dc:creator>
  <cp:lastModifiedBy>Manfred Wolff</cp:lastModifiedBy>
  <cp:revision>43</cp:revision>
  <dcterms:created xsi:type="dcterms:W3CDTF">2014-12-28T15:29:47Z</dcterms:created>
  <dcterms:modified xsi:type="dcterms:W3CDTF">2015-01-24T14:10:28Z</dcterms:modified>
</cp:coreProperties>
</file>