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24" r:id="rId2"/>
    <p:sldId id="325" r:id="rId3"/>
    <p:sldId id="318" r:id="rId4"/>
    <p:sldId id="317" r:id="rId5"/>
    <p:sldId id="327" r:id="rId6"/>
    <p:sldId id="320" r:id="rId7"/>
    <p:sldId id="321" r:id="rId8"/>
    <p:sldId id="312" r:id="rId9"/>
    <p:sldId id="296" r:id="rId10"/>
    <p:sldId id="309" r:id="rId11"/>
    <p:sldId id="313" r:id="rId12"/>
    <p:sldId id="326" r:id="rId13"/>
    <p:sldId id="314" r:id="rId14"/>
    <p:sldId id="315" r:id="rId15"/>
    <p:sldId id="316" r:id="rId1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0515" autoAdjust="0"/>
    <p:restoredTop sz="80000" autoAdjust="0"/>
  </p:normalViewPr>
  <p:slideViewPr>
    <p:cSldViewPr>
      <p:cViewPr>
        <p:scale>
          <a:sx n="70" d="100"/>
          <a:sy n="70" d="100"/>
        </p:scale>
        <p:origin x="-2010" y="-450"/>
      </p:cViewPr>
      <p:guideLst>
        <p:guide orient="horz" pos="2160"/>
        <p:guide pos="2880"/>
      </p:guideLst>
    </p:cSldViewPr>
  </p:slideViewPr>
  <p:notesTextViewPr>
    <p:cViewPr>
      <p:scale>
        <a:sx n="125" d="100"/>
        <a:sy n="125"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2ADE33-36AA-44DD-ABE7-1063C3542374}" type="datetimeFigureOut">
              <a:rPr lang="de-DE" smtClean="0"/>
              <a:pPr/>
              <a:t>17.01.2013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2A440-7FBA-4276-A0E4-14D5933B03E8}"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228600" indent="-228600">
              <a:buAutoNum type="arabicPeriod"/>
            </a:pPr>
            <a:r>
              <a:rPr lang="de-DE" dirty="0" smtClean="0"/>
              <a:t>Erwartungswerte</a:t>
            </a:r>
            <a:r>
              <a:rPr lang="de-DE" baseline="0" dirty="0" smtClean="0"/>
              <a:t> für Re</a:t>
            </a:r>
          </a:p>
          <a:p>
            <a:pPr marL="228600" indent="-228600">
              <a:buAutoNum type="arabicPeriod"/>
            </a:pPr>
            <a:r>
              <a:rPr lang="de-DE" baseline="0" dirty="0" smtClean="0"/>
              <a:t>Damit ist klar …</a:t>
            </a:r>
          </a:p>
          <a:p>
            <a:pPr marL="228600" indent="-228600">
              <a:buAutoNum type="arabicPeriod"/>
            </a:pPr>
            <a:r>
              <a:rPr lang="de-DE" baseline="0" dirty="0" smtClean="0"/>
              <a:t>Erwartungswerte für Kontra</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8</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As / As == 50</a:t>
            </a:r>
          </a:p>
          <a:p>
            <a:r>
              <a:rPr lang="de-DE" dirty="0" smtClean="0"/>
              <a:t>Alte/Blaue</a:t>
            </a:r>
            <a:r>
              <a:rPr lang="de-DE" baseline="0" dirty="0" smtClean="0"/>
              <a:t> = 35</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9</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err="1" smtClean="0"/>
              <a:t>Dulle</a:t>
            </a:r>
            <a:r>
              <a:rPr lang="de-DE" dirty="0" smtClean="0"/>
              <a:t> 25</a:t>
            </a:r>
          </a:p>
          <a:p>
            <a:r>
              <a:rPr lang="de-DE" dirty="0" smtClean="0"/>
              <a:t>Alte/Blaue 35</a:t>
            </a:r>
          </a:p>
          <a:p>
            <a:r>
              <a:rPr lang="de-DE" dirty="0" smtClean="0"/>
              <a:t>60 Punkte </a:t>
            </a:r>
          </a:p>
          <a:p>
            <a:endParaRPr lang="de-DE" dirty="0" smtClean="0"/>
          </a:p>
          <a:p>
            <a:r>
              <a:rPr lang="de-DE" dirty="0" smtClean="0"/>
              <a:t>Aber …. Zweite </a:t>
            </a:r>
            <a:r>
              <a:rPr lang="de-DE" dirty="0" err="1" smtClean="0"/>
              <a:t>Piklauf</a:t>
            </a:r>
            <a:endParaRPr lang="de-DE" dirty="0" smtClean="0"/>
          </a:p>
          <a:p>
            <a:r>
              <a:rPr lang="de-DE" dirty="0" smtClean="0"/>
              <a:t>Aber …. 90</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10</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err="1" smtClean="0"/>
              <a:t>Dulle</a:t>
            </a:r>
            <a:r>
              <a:rPr lang="de-DE" dirty="0" smtClean="0"/>
              <a:t> 25</a:t>
            </a:r>
          </a:p>
          <a:p>
            <a:r>
              <a:rPr lang="de-DE" dirty="0" smtClean="0"/>
              <a:t>Alte/Blaue</a:t>
            </a:r>
            <a:r>
              <a:rPr lang="de-DE" baseline="0" dirty="0" smtClean="0"/>
              <a:t> 35</a:t>
            </a:r>
          </a:p>
          <a:p>
            <a:r>
              <a:rPr lang="de-DE" baseline="0" dirty="0" smtClean="0"/>
              <a:t>Kreuz Ass + Pik Ass 45 (Pik Ass 5 ab für dreierlänge)</a:t>
            </a:r>
          </a:p>
          <a:p>
            <a:r>
              <a:rPr lang="de-DE" baseline="0" dirty="0" smtClean="0"/>
              <a:t>110</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11</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err="1" smtClean="0"/>
              <a:t>Dulle</a:t>
            </a:r>
            <a:r>
              <a:rPr lang="de-DE" dirty="0" smtClean="0"/>
              <a:t> 25</a:t>
            </a:r>
          </a:p>
          <a:p>
            <a:r>
              <a:rPr lang="de-DE" dirty="0" smtClean="0"/>
              <a:t>Alte/Blaue</a:t>
            </a:r>
            <a:r>
              <a:rPr lang="de-DE" baseline="0" dirty="0" smtClean="0"/>
              <a:t> 35</a:t>
            </a:r>
          </a:p>
          <a:p>
            <a:r>
              <a:rPr lang="de-DE" baseline="0" dirty="0" smtClean="0"/>
              <a:t>Kreuz Ass + Pik Ass 45 (Pik Ass 5 ab für dreierlänge)</a:t>
            </a:r>
          </a:p>
          <a:p>
            <a:r>
              <a:rPr lang="de-DE" baseline="0" dirty="0" smtClean="0"/>
              <a:t>110</a:t>
            </a:r>
            <a:endParaRPr lang="de-DE" dirty="0"/>
          </a:p>
        </p:txBody>
      </p:sp>
      <p:sp>
        <p:nvSpPr>
          <p:cNvPr id="4" name="Foliennummernplatzhalter 3"/>
          <p:cNvSpPr>
            <a:spLocks noGrp="1"/>
          </p:cNvSpPr>
          <p:nvPr>
            <p:ph type="sldNum" sz="quarter" idx="10"/>
          </p:nvPr>
        </p:nvSpPr>
        <p:spPr/>
        <p:txBody>
          <a:bodyPr/>
          <a:lstStyle/>
          <a:p>
            <a:fld id="{C912A440-7FBA-4276-A0E4-14D5933B03E8}" type="slidenum">
              <a:rPr lang="de-DE" smtClean="0"/>
              <a:pPr/>
              <a:t>12</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err="1" smtClean="0"/>
              <a:t>Stoni‘s</a:t>
            </a:r>
            <a:r>
              <a:rPr lang="de-DE" dirty="0" smtClean="0"/>
              <a:t> 20 </a:t>
            </a:r>
            <a:r>
              <a:rPr lang="de-DE" dirty="0" err="1" smtClean="0"/>
              <a:t>Doko</a:t>
            </a:r>
            <a:r>
              <a:rPr lang="de-DE" dirty="0" smtClean="0"/>
              <a:t> - Regeln</a:t>
            </a:r>
            <a:endParaRPr lang="de-DE" dirty="0"/>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17.01.2013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17.01.2013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 durch Klicken hinzufügen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17.01.2013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BA50D42-C9CD-4801-B293-61D1F53EC57E}" type="datetimeFigureOut">
              <a:rPr lang="de-DE" smtClean="0"/>
              <a:pPr/>
              <a:t>17.01.2013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1BA50D42-C9CD-4801-B293-61D1F53EC57E}" type="datetimeFigureOut">
              <a:rPr lang="de-DE" smtClean="0"/>
              <a:pPr/>
              <a:t>17.01.2013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err="1" smtClean="0"/>
              <a:t>Stoni‘s</a:t>
            </a:r>
            <a:r>
              <a:rPr lang="de-DE" dirty="0" smtClean="0"/>
              <a:t> 20 </a:t>
            </a:r>
            <a:r>
              <a:rPr lang="de-DE" dirty="0" err="1" smtClean="0"/>
              <a:t>Doko</a:t>
            </a:r>
            <a:r>
              <a:rPr lang="de-DE" dirty="0" smtClean="0"/>
              <a:t> - Regeln</a:t>
            </a:r>
            <a:endParaRPr lang="de-DE" dirty="0"/>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BA50D42-C9CD-4801-B293-61D1F53EC57E}" type="datetimeFigureOut">
              <a:rPr lang="de-DE" smtClean="0"/>
              <a:pPr/>
              <a:t>17.01.2013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BA50D42-C9CD-4801-B293-61D1F53EC57E}" type="datetimeFigureOut">
              <a:rPr lang="de-DE" smtClean="0"/>
              <a:pPr/>
              <a:t>17.01.2013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BA50D42-C9CD-4801-B293-61D1F53EC57E}" type="datetimeFigureOut">
              <a:rPr lang="de-DE" smtClean="0"/>
              <a:pPr/>
              <a:t>17.01.2013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BA50D42-C9CD-4801-B293-61D1F53EC57E}" type="datetimeFigureOut">
              <a:rPr lang="de-DE" smtClean="0"/>
              <a:pPr/>
              <a:t>17.01.2013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pPr/>
              <a:t>17.01.2013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BA50D42-C9CD-4801-B293-61D1F53EC57E}" type="datetimeFigureOut">
              <a:rPr lang="de-DE" smtClean="0"/>
              <a:pPr/>
              <a:t>17.01.2013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err="1" smtClean="0"/>
              <a:t>Stoni‘s</a:t>
            </a:r>
            <a:r>
              <a:rPr lang="de-DE" dirty="0" smtClean="0"/>
              <a:t> 20 </a:t>
            </a:r>
            <a:r>
              <a:rPr lang="de-DE" dirty="0" err="1" smtClean="0"/>
              <a:t>Doko</a:t>
            </a:r>
            <a:r>
              <a:rPr lang="de-DE" dirty="0" smtClean="0"/>
              <a:t> - Regeln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50D42-C9CD-4801-B293-61D1F53EC57E}" type="datetimeFigureOut">
              <a:rPr lang="de-DE" smtClean="0"/>
              <a:pPr/>
              <a:t>17.01.2013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6AE60A-B69C-4790-82F7-3882EDF23186}" type="slidenum">
              <a:rPr lang="de-DE" smtClean="0"/>
              <a:pPr/>
              <a:t>‹Nr.›</a:t>
            </a:fld>
            <a:endParaRPr lang="de-DE"/>
          </a:p>
        </p:txBody>
      </p:sp>
      <p:pic>
        <p:nvPicPr>
          <p:cNvPr id="1026" name="Picture 2" descr="E:\Dropbox\Doppelkopf\Karten\KreuzDame.png"/>
          <p:cNvPicPr>
            <a:picLocks noChangeAspect="1" noChangeArrowheads="1"/>
          </p:cNvPicPr>
          <p:nvPr userDrawn="1"/>
        </p:nvPicPr>
        <p:blipFill>
          <a:blip r:embed="rId13" cstate="print"/>
          <a:srcRect/>
          <a:stretch>
            <a:fillRect/>
          </a:stretch>
        </p:blipFill>
        <p:spPr bwMode="auto">
          <a:xfrm>
            <a:off x="539552" y="332656"/>
            <a:ext cx="468313" cy="702469"/>
          </a:xfrm>
          <a:prstGeom prst="rect">
            <a:avLst/>
          </a:prstGeom>
          <a:noFill/>
        </p:spPr>
      </p:pic>
      <p:pic>
        <p:nvPicPr>
          <p:cNvPr id="8" name="Picture 2" descr="E:\Dropbox\Doppelkopf\Karten\KreuzDame.png"/>
          <p:cNvPicPr>
            <a:picLocks noChangeAspect="1" noChangeArrowheads="1"/>
          </p:cNvPicPr>
          <p:nvPr userDrawn="1"/>
        </p:nvPicPr>
        <p:blipFill>
          <a:blip r:embed="rId13" cstate="print"/>
          <a:srcRect/>
          <a:stretch>
            <a:fillRect/>
          </a:stretch>
        </p:blipFill>
        <p:spPr bwMode="auto">
          <a:xfrm>
            <a:off x="971600" y="332656"/>
            <a:ext cx="468313" cy="702469"/>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okomanne.de/" TargetMode="External"/><Relationship Id="rId2" Type="http://schemas.openxmlformats.org/officeDocument/2006/relationships/hyperlink" Target="http://www.ra-angermann.de/doppelkopf/erwartungswert-berechne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6.png"/><Relationship Id="rId12"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4.png"/><Relationship Id="rId5" Type="http://schemas.openxmlformats.org/officeDocument/2006/relationships/image" Target="../media/image4.png"/><Relationship Id="rId10" Type="http://schemas.openxmlformats.org/officeDocument/2006/relationships/image" Target="../media/image11.png"/><Relationship Id="rId4" Type="http://schemas.openxmlformats.org/officeDocument/2006/relationships/image" Target="../media/image3.png"/><Relationship Id="rId9" Type="http://schemas.openxmlformats.org/officeDocument/2006/relationships/image" Target="../media/image10.png"/></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9.png"/><Relationship Id="rId3" Type="http://schemas.openxmlformats.org/officeDocument/2006/relationships/image" Target="../media/image17.png"/><Relationship Id="rId7" Type="http://schemas.openxmlformats.org/officeDocument/2006/relationships/image" Target="../media/image12.png"/><Relationship Id="rId12"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7.png"/><Relationship Id="rId5" Type="http://schemas.openxmlformats.org/officeDocument/2006/relationships/image" Target="../media/image1.png"/><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image" Target="../media/image15.png"/><Relationship Id="rId9" Type="http://schemas.openxmlformats.org/officeDocument/2006/relationships/image" Target="../media/image18.png"/><Relationship Id="rId14" Type="http://schemas.openxmlformats.org/officeDocument/2006/relationships/image" Target="../media/image11.png"/></Relationships>
</file>

<file path=ppt/slides/_rels/slide12.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11.png"/><Relationship Id="rId3" Type="http://schemas.openxmlformats.org/officeDocument/2006/relationships/image" Target="../media/image15.png"/><Relationship Id="rId7" Type="http://schemas.openxmlformats.org/officeDocument/2006/relationships/image" Target="../media/image9.png"/><Relationship Id="rId12"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14.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10.png"/><Relationship Id="rId14" Type="http://schemas.openxmlformats.org/officeDocument/2006/relationships/image" Target="../media/image13.png"/></Relationships>
</file>

<file path=ppt/slides/_rels/slide1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3.png"/><Relationship Id="rId7" Type="http://schemas.openxmlformats.org/officeDocument/2006/relationships/image" Target="../media/image12.png"/><Relationship Id="rId12" Type="http://schemas.openxmlformats.org/officeDocument/2006/relationships/image" Target="../media/image11.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20.png"/><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image" Target="../media/image16.png"/><Relationship Id="rId4" Type="http://schemas.openxmlformats.org/officeDocument/2006/relationships/image" Target="../media/image4.png"/><Relationship Id="rId9"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4.png"/><Relationship Id="rId7"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1.png"/><Relationship Id="rId5" Type="http://schemas.openxmlformats.org/officeDocument/2006/relationships/image" Target="../media/image22.png"/><Relationship Id="rId10" Type="http://schemas.openxmlformats.org/officeDocument/2006/relationships/image" Target="../media/image14.png"/><Relationship Id="rId4" Type="http://schemas.openxmlformats.org/officeDocument/2006/relationships/image" Target="../media/image5.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1.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7182031" cy="461665"/>
          </a:xfrm>
          <a:prstGeom prst="rect">
            <a:avLst/>
          </a:prstGeom>
          <a:noFill/>
        </p:spPr>
        <p:txBody>
          <a:bodyPr wrap="none" rtlCol="0">
            <a:spAutoFit/>
          </a:bodyPr>
          <a:lstStyle/>
          <a:p>
            <a:r>
              <a:rPr lang="de-DE" sz="2400" b="1" dirty="0" smtClean="0">
                <a:solidFill>
                  <a:schemeClr val="accent4">
                    <a:lumMod val="75000"/>
                  </a:schemeClr>
                </a:solidFill>
              </a:rPr>
              <a:t>Erwartungswerte berechnen (bis 7 Trumpf anwendbar)</a:t>
            </a:r>
            <a:endParaRPr lang="de-DE" sz="2400" b="1" dirty="0">
              <a:solidFill>
                <a:schemeClr val="accent4">
                  <a:lumMod val="75000"/>
                </a:schemeClr>
              </a:solidFill>
            </a:endParaRPr>
          </a:p>
        </p:txBody>
      </p:sp>
      <p:sp>
        <p:nvSpPr>
          <p:cNvPr id="6" name="Rechteck 5"/>
          <p:cNvSpPr/>
          <p:nvPr/>
        </p:nvSpPr>
        <p:spPr>
          <a:xfrm>
            <a:off x="471312" y="2276872"/>
            <a:ext cx="7920880" cy="2554545"/>
          </a:xfrm>
          <a:prstGeom prst="rect">
            <a:avLst/>
          </a:prstGeom>
        </p:spPr>
        <p:txBody>
          <a:bodyPr wrap="square">
            <a:spAutoFit/>
          </a:bodyPr>
          <a:lstStyle/>
          <a:p>
            <a:pPr marL="177800" indent="-177800"/>
            <a:r>
              <a:rPr lang="de-DE" sz="2000" b="1" dirty="0" smtClean="0"/>
              <a:t>Quellen:</a:t>
            </a:r>
          </a:p>
          <a:p>
            <a:pPr marL="177800" indent="-177800"/>
            <a:endParaRPr lang="de-DE" sz="2000" dirty="0" smtClean="0"/>
          </a:p>
          <a:p>
            <a:pPr marL="177800" indent="-177800"/>
            <a:r>
              <a:rPr lang="de-DE" sz="2000" dirty="0" smtClean="0"/>
              <a:t>Essener System: Seite 7ff</a:t>
            </a:r>
          </a:p>
          <a:p>
            <a:pPr marL="177800" indent="-177800"/>
            <a:endParaRPr lang="de-DE" sz="2000" dirty="0" smtClean="0"/>
          </a:p>
          <a:p>
            <a:pPr marL="177800" indent="-177800"/>
            <a:r>
              <a:rPr lang="de-DE" sz="2000" dirty="0" smtClean="0">
                <a:hlinkClick r:id="rId2"/>
              </a:rPr>
              <a:t>http://www.ra-angermann.de/doppelkopf/erwartungswert-berechnen/</a:t>
            </a:r>
            <a:endParaRPr lang="de-DE" sz="2000" dirty="0" smtClean="0"/>
          </a:p>
          <a:p>
            <a:pPr marL="177800" indent="-177800"/>
            <a:endParaRPr lang="de-DE" sz="2000" dirty="0" smtClean="0"/>
          </a:p>
          <a:p>
            <a:pPr marL="177800" indent="-177800"/>
            <a:r>
              <a:rPr lang="de-DE" sz="2000" dirty="0" smtClean="0"/>
              <a:t>Alle Infos (auch die Folien der Trainings und weiteres Material) gibt es hier:</a:t>
            </a:r>
          </a:p>
          <a:p>
            <a:pPr marL="177800" indent="-177800"/>
            <a:r>
              <a:rPr lang="de-DE" sz="2000" dirty="0" smtClean="0">
                <a:hlinkClick r:id="rId3"/>
              </a:rPr>
              <a:t>http://dokomanne.de</a:t>
            </a:r>
            <a:endParaRPr lang="de-DE"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2168542" cy="461665"/>
          </a:xfrm>
          <a:prstGeom prst="rect">
            <a:avLst/>
          </a:prstGeom>
          <a:noFill/>
        </p:spPr>
        <p:txBody>
          <a:bodyPr wrap="none" rtlCol="0">
            <a:spAutoFit/>
          </a:bodyPr>
          <a:lstStyle/>
          <a:p>
            <a:r>
              <a:rPr lang="de-DE" sz="2400" b="1" dirty="0" smtClean="0">
                <a:solidFill>
                  <a:schemeClr val="accent4">
                    <a:lumMod val="75000"/>
                  </a:schemeClr>
                </a:solidFill>
              </a:rPr>
              <a:t>Beispielsblätter</a:t>
            </a:r>
            <a:endParaRPr lang="de-DE" sz="2400" b="1" dirty="0">
              <a:solidFill>
                <a:schemeClr val="accent4">
                  <a:lumMod val="75000"/>
                </a:schemeClr>
              </a:solidFill>
            </a:endParaRPr>
          </a:p>
        </p:txBody>
      </p:sp>
      <p:pic>
        <p:nvPicPr>
          <p:cNvPr id="1026" name="Picture 2" descr="D:\Dropbox\Dropbox\Doppelkopf\Karten\KreuzDame.png"/>
          <p:cNvPicPr>
            <a:picLocks noChangeAspect="1" noChangeArrowheads="1"/>
          </p:cNvPicPr>
          <p:nvPr/>
        </p:nvPicPr>
        <p:blipFill>
          <a:blip r:embed="rId3" cstate="print"/>
          <a:srcRect/>
          <a:stretch>
            <a:fillRect/>
          </a:stretch>
        </p:blipFill>
        <p:spPr bwMode="auto">
          <a:xfrm>
            <a:off x="1162835" y="2276872"/>
            <a:ext cx="571500" cy="857250"/>
          </a:xfrm>
          <a:prstGeom prst="rect">
            <a:avLst/>
          </a:prstGeom>
          <a:noFill/>
        </p:spPr>
      </p:pic>
      <p:pic>
        <p:nvPicPr>
          <p:cNvPr id="1027" name="Picture 3" descr="D:\Dropbox\Dropbox\Doppelkopf\Karten\PikDame.png"/>
          <p:cNvPicPr>
            <a:picLocks noChangeAspect="1" noChangeArrowheads="1"/>
          </p:cNvPicPr>
          <p:nvPr/>
        </p:nvPicPr>
        <p:blipFill>
          <a:blip r:embed="rId4" cstate="print"/>
          <a:srcRect/>
          <a:stretch>
            <a:fillRect/>
          </a:stretch>
        </p:blipFill>
        <p:spPr bwMode="auto">
          <a:xfrm>
            <a:off x="1772470" y="2276872"/>
            <a:ext cx="561975" cy="828675"/>
          </a:xfrm>
          <a:prstGeom prst="rect">
            <a:avLst/>
          </a:prstGeom>
          <a:noFill/>
        </p:spPr>
      </p:pic>
      <p:pic>
        <p:nvPicPr>
          <p:cNvPr id="1028" name="Picture 4" descr="D:\Dropbox\Dropbox\Doppelkopf\Karten\HerzDame.png"/>
          <p:cNvPicPr>
            <a:picLocks noChangeAspect="1" noChangeArrowheads="1"/>
          </p:cNvPicPr>
          <p:nvPr/>
        </p:nvPicPr>
        <p:blipFill>
          <a:blip r:embed="rId5" cstate="print"/>
          <a:srcRect/>
          <a:stretch>
            <a:fillRect/>
          </a:stretch>
        </p:blipFill>
        <p:spPr bwMode="auto">
          <a:xfrm>
            <a:off x="2944115" y="2276872"/>
            <a:ext cx="533400" cy="847725"/>
          </a:xfrm>
          <a:prstGeom prst="rect">
            <a:avLst/>
          </a:prstGeom>
          <a:noFill/>
        </p:spPr>
      </p:pic>
      <p:pic>
        <p:nvPicPr>
          <p:cNvPr id="1029" name="Picture 5" descr="D:\Dropbox\Dropbox\Doppelkopf\Karten\KaroDame.png"/>
          <p:cNvPicPr>
            <a:picLocks noChangeAspect="1" noChangeArrowheads="1"/>
          </p:cNvPicPr>
          <p:nvPr/>
        </p:nvPicPr>
        <p:blipFill>
          <a:blip r:embed="rId6" cstate="print"/>
          <a:srcRect/>
          <a:stretch>
            <a:fillRect/>
          </a:stretch>
        </p:blipFill>
        <p:spPr bwMode="auto">
          <a:xfrm>
            <a:off x="3515650" y="2276872"/>
            <a:ext cx="571500" cy="857250"/>
          </a:xfrm>
          <a:prstGeom prst="rect">
            <a:avLst/>
          </a:prstGeom>
          <a:noFill/>
        </p:spPr>
      </p:pic>
      <p:pic>
        <p:nvPicPr>
          <p:cNvPr id="1030" name="Picture 6" descr="D:\Dropbox\Dropbox\Doppelkopf\Karten\PikBube.png"/>
          <p:cNvPicPr>
            <a:picLocks noChangeAspect="1" noChangeArrowheads="1"/>
          </p:cNvPicPr>
          <p:nvPr/>
        </p:nvPicPr>
        <p:blipFill>
          <a:blip r:embed="rId7" cstate="print"/>
          <a:srcRect/>
          <a:stretch>
            <a:fillRect/>
          </a:stretch>
        </p:blipFill>
        <p:spPr bwMode="auto">
          <a:xfrm>
            <a:off x="4125285" y="2276872"/>
            <a:ext cx="571500" cy="847725"/>
          </a:xfrm>
          <a:prstGeom prst="rect">
            <a:avLst/>
          </a:prstGeom>
          <a:noFill/>
        </p:spPr>
      </p:pic>
      <p:pic>
        <p:nvPicPr>
          <p:cNvPr id="1034" name="Picture 10" descr="D:\Dropbox\Dropbox\Doppelkopf\Karten\KreuzNeun.png"/>
          <p:cNvPicPr>
            <a:picLocks noChangeAspect="1" noChangeArrowheads="1"/>
          </p:cNvPicPr>
          <p:nvPr/>
        </p:nvPicPr>
        <p:blipFill>
          <a:blip r:embed="rId8" cstate="print"/>
          <a:srcRect/>
          <a:stretch>
            <a:fillRect/>
          </a:stretch>
        </p:blipFill>
        <p:spPr bwMode="auto">
          <a:xfrm>
            <a:off x="5935140" y="2276872"/>
            <a:ext cx="571500" cy="847725"/>
          </a:xfrm>
          <a:prstGeom prst="rect">
            <a:avLst/>
          </a:prstGeom>
          <a:noFill/>
        </p:spPr>
      </p:pic>
      <p:pic>
        <p:nvPicPr>
          <p:cNvPr id="1036" name="Picture 12" descr="D:\Dropbox\Dropbox\Doppelkopf\Karten\PikNeun - Kopie.png"/>
          <p:cNvPicPr>
            <a:picLocks noChangeAspect="1" noChangeArrowheads="1"/>
          </p:cNvPicPr>
          <p:nvPr/>
        </p:nvPicPr>
        <p:blipFill>
          <a:blip r:embed="rId9" cstate="print"/>
          <a:srcRect/>
          <a:stretch>
            <a:fillRect/>
          </a:stretch>
        </p:blipFill>
        <p:spPr bwMode="auto">
          <a:xfrm>
            <a:off x="6544775" y="2276872"/>
            <a:ext cx="571500" cy="857250"/>
          </a:xfrm>
          <a:prstGeom prst="rect">
            <a:avLst/>
          </a:prstGeom>
          <a:noFill/>
        </p:spPr>
      </p:pic>
      <p:pic>
        <p:nvPicPr>
          <p:cNvPr id="1037" name="Picture 13" descr="D:\Dropbox\Dropbox\Doppelkopf\Karten\HerzKoenig.png"/>
          <p:cNvPicPr>
            <a:picLocks noChangeAspect="1" noChangeArrowheads="1"/>
          </p:cNvPicPr>
          <p:nvPr/>
        </p:nvPicPr>
        <p:blipFill>
          <a:blip r:embed="rId10" cstate="print"/>
          <a:srcRect/>
          <a:stretch>
            <a:fillRect/>
          </a:stretch>
        </p:blipFill>
        <p:spPr bwMode="auto">
          <a:xfrm>
            <a:off x="7154408" y="2276872"/>
            <a:ext cx="561975" cy="847725"/>
          </a:xfrm>
          <a:prstGeom prst="rect">
            <a:avLst/>
          </a:prstGeom>
          <a:noFill/>
        </p:spPr>
      </p:pic>
      <p:sp>
        <p:nvSpPr>
          <p:cNvPr id="17" name="Textfeld 16"/>
          <p:cNvSpPr txBox="1"/>
          <p:nvPr/>
        </p:nvSpPr>
        <p:spPr>
          <a:xfrm>
            <a:off x="539553" y="3356992"/>
            <a:ext cx="7704855" cy="1477328"/>
          </a:xfrm>
          <a:prstGeom prst="rect">
            <a:avLst/>
          </a:prstGeom>
          <a:noFill/>
        </p:spPr>
        <p:txBody>
          <a:bodyPr wrap="square" rtlCol="0">
            <a:spAutoFit/>
          </a:bodyPr>
          <a:lstStyle/>
          <a:p>
            <a:pPr>
              <a:tabLst>
                <a:tab pos="1433513" algn="l"/>
              </a:tabLst>
            </a:pPr>
            <a:r>
              <a:rPr lang="de-DE" dirty="0" smtClean="0"/>
              <a:t>Zweiter </a:t>
            </a:r>
            <a:r>
              <a:rPr lang="de-DE" dirty="0" err="1" smtClean="0"/>
              <a:t>Pikl</a:t>
            </a:r>
            <a:r>
              <a:rPr lang="de-DE" dirty="0" smtClean="0"/>
              <a:t>.	= 15 (nur wenn ich im Ansagezeitraum sehe, dass der erste unauffällig ist).</a:t>
            </a:r>
            <a:br>
              <a:rPr lang="de-DE" dirty="0" smtClean="0"/>
            </a:br>
            <a:r>
              <a:rPr lang="de-DE" dirty="0" err="1" smtClean="0"/>
              <a:t>Dulle</a:t>
            </a:r>
            <a:r>
              <a:rPr lang="de-DE" dirty="0" smtClean="0"/>
              <a:t> 	= 25</a:t>
            </a:r>
          </a:p>
          <a:p>
            <a:pPr>
              <a:tabLst>
                <a:tab pos="1433513" algn="l"/>
              </a:tabLst>
            </a:pPr>
            <a:r>
              <a:rPr lang="de-DE" dirty="0" smtClean="0"/>
              <a:t>Alte/Blaue 	= 35</a:t>
            </a:r>
          </a:p>
          <a:p>
            <a:pPr>
              <a:tabLst>
                <a:tab pos="1433513" algn="l"/>
              </a:tabLst>
            </a:pPr>
            <a:r>
              <a:rPr lang="de-DE" dirty="0" smtClean="0"/>
              <a:t>60/75 Punkte 	= Eher </a:t>
            </a:r>
            <a:r>
              <a:rPr lang="de-DE" b="1" dirty="0" smtClean="0"/>
              <a:t>kein Re </a:t>
            </a:r>
            <a:r>
              <a:rPr lang="de-DE" dirty="0" smtClean="0"/>
              <a:t>(je nach Verlauf ...)</a:t>
            </a:r>
            <a:endParaRPr lang="de-DE" dirty="0"/>
          </a:p>
        </p:txBody>
      </p:sp>
      <p:pic>
        <p:nvPicPr>
          <p:cNvPr id="2050" name="Picture 2" descr="D:\Dropbox\Dropbox\Doppelkopf\Karten\HerzDame.png"/>
          <p:cNvPicPr>
            <a:picLocks noChangeAspect="1" noChangeArrowheads="1"/>
          </p:cNvPicPr>
          <p:nvPr/>
        </p:nvPicPr>
        <p:blipFill>
          <a:blip r:embed="rId5" cstate="print"/>
          <a:srcRect/>
          <a:stretch>
            <a:fillRect/>
          </a:stretch>
        </p:blipFill>
        <p:spPr bwMode="auto">
          <a:xfrm>
            <a:off x="2372580" y="2276872"/>
            <a:ext cx="533400" cy="847725"/>
          </a:xfrm>
          <a:prstGeom prst="rect">
            <a:avLst/>
          </a:prstGeom>
          <a:noFill/>
        </p:spPr>
      </p:pic>
      <p:pic>
        <p:nvPicPr>
          <p:cNvPr id="2051" name="Picture 3" descr="D:\Dropbox\Dropbox\Doppelkopf\Karten\KreuzKoenig.png"/>
          <p:cNvPicPr>
            <a:picLocks noChangeAspect="1" noChangeArrowheads="1"/>
          </p:cNvPicPr>
          <p:nvPr/>
        </p:nvPicPr>
        <p:blipFill>
          <a:blip r:embed="rId11" cstate="print"/>
          <a:srcRect/>
          <a:stretch>
            <a:fillRect/>
          </a:stretch>
        </p:blipFill>
        <p:spPr bwMode="auto">
          <a:xfrm>
            <a:off x="5344555" y="2276872"/>
            <a:ext cx="552450" cy="847725"/>
          </a:xfrm>
          <a:prstGeom prst="rect">
            <a:avLst/>
          </a:prstGeom>
          <a:noFill/>
        </p:spPr>
      </p:pic>
      <p:pic>
        <p:nvPicPr>
          <p:cNvPr id="2052" name="Picture 4" descr="D:\Dropbox\Dropbox\Doppelkopf\Karten\HerzZehn.png"/>
          <p:cNvPicPr>
            <a:picLocks noChangeAspect="1" noChangeArrowheads="1"/>
          </p:cNvPicPr>
          <p:nvPr/>
        </p:nvPicPr>
        <p:blipFill>
          <a:blip r:embed="rId12" cstate="print"/>
          <a:srcRect/>
          <a:stretch>
            <a:fillRect/>
          </a:stretch>
        </p:blipFill>
        <p:spPr bwMode="auto">
          <a:xfrm>
            <a:off x="553200" y="2276872"/>
            <a:ext cx="571500" cy="857250"/>
          </a:xfrm>
          <a:prstGeom prst="rect">
            <a:avLst/>
          </a:prstGeom>
          <a:noFill/>
        </p:spPr>
      </p:pic>
      <p:pic>
        <p:nvPicPr>
          <p:cNvPr id="2053" name="Picture 5" descr="D:\Dropbox\Dropbox\Doppelkopf\Karten\KreuzZehn.png"/>
          <p:cNvPicPr>
            <a:picLocks noChangeAspect="1" noChangeArrowheads="1"/>
          </p:cNvPicPr>
          <p:nvPr/>
        </p:nvPicPr>
        <p:blipFill>
          <a:blip r:embed="rId13" cstate="print"/>
          <a:srcRect/>
          <a:stretch>
            <a:fillRect/>
          </a:stretch>
        </p:blipFill>
        <p:spPr bwMode="auto">
          <a:xfrm>
            <a:off x="4734920" y="2276872"/>
            <a:ext cx="571500" cy="857250"/>
          </a:xfrm>
          <a:prstGeom prst="rect">
            <a:avLst/>
          </a:prstGeom>
          <a:noFill/>
        </p:spPr>
      </p:pic>
      <p:sp>
        <p:nvSpPr>
          <p:cNvPr id="18" name="Rechteck 17"/>
          <p:cNvSpPr/>
          <p:nvPr/>
        </p:nvSpPr>
        <p:spPr>
          <a:xfrm>
            <a:off x="529672" y="5045160"/>
            <a:ext cx="7920880" cy="1477328"/>
          </a:xfrm>
          <a:prstGeom prst="rect">
            <a:avLst/>
          </a:prstGeom>
        </p:spPr>
        <p:txBody>
          <a:bodyPr wrap="square">
            <a:spAutoFit/>
          </a:bodyPr>
          <a:lstStyle/>
          <a:p>
            <a:pPr>
              <a:tabLst>
                <a:tab pos="1160463" algn="l"/>
              </a:tabLst>
            </a:pPr>
            <a:r>
              <a:rPr lang="de-DE" dirty="0" smtClean="0"/>
              <a:t>Aber nach Lauf von Pik und Kreuz mit Re und Herz Ass kann die 90 gegeben werden,</a:t>
            </a:r>
            <a:br>
              <a:rPr lang="de-DE" dirty="0" smtClean="0"/>
            </a:br>
            <a:endParaRPr lang="de-DE" dirty="0" smtClean="0"/>
          </a:p>
          <a:p>
            <a:pPr>
              <a:tabLst>
                <a:tab pos="1160463" algn="l"/>
              </a:tabLst>
            </a:pPr>
            <a:r>
              <a:rPr lang="de-DE" dirty="0" smtClean="0"/>
              <a:t>Durch 1,5 – 2 Zusatzstärken (</a:t>
            </a:r>
            <a:r>
              <a:rPr lang="de-DE" dirty="0" err="1" smtClean="0"/>
              <a:t>Dulle</a:t>
            </a:r>
            <a:r>
              <a:rPr lang="de-DE" dirty="0" smtClean="0"/>
              <a:t>, Pik Dame, 2. </a:t>
            </a:r>
            <a:r>
              <a:rPr lang="de-DE" dirty="0" err="1" smtClean="0"/>
              <a:t>Piklauf</a:t>
            </a:r>
            <a:r>
              <a:rPr lang="de-DE" dirty="0" smtClean="0"/>
              <a:t> stechen, Trumpfhöhe) bzw. nur noch 2 Verlierer.</a:t>
            </a:r>
            <a:endParaRPr lang="de-D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linds(horizontal)">
                                      <p:cBhvr>
                                        <p:cTn id="7" dur="500"/>
                                        <p:tgtEl>
                                          <p:spTgt spid="1026"/>
                                        </p:tgtEl>
                                      </p:cBhvr>
                                    </p:animEffect>
                                  </p:childTnLst>
                                </p:cTn>
                              </p:par>
                              <p:par>
                                <p:cTn id="8" presetID="3" presetClass="entr" presetSubtype="10"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blinds(horizontal)">
                                      <p:cBhvr>
                                        <p:cTn id="10" dur="500"/>
                                        <p:tgtEl>
                                          <p:spTgt spid="1027"/>
                                        </p:tgtEl>
                                      </p:cBhvr>
                                    </p:animEffect>
                                  </p:childTnLst>
                                </p:cTn>
                              </p:par>
                              <p:par>
                                <p:cTn id="11" presetID="3" presetClass="entr" presetSubtype="10" fill="hold" nodeType="withEffect">
                                  <p:stCondLst>
                                    <p:cond delay="0"/>
                                  </p:stCondLst>
                                  <p:childTnLst>
                                    <p:set>
                                      <p:cBhvr>
                                        <p:cTn id="12" dur="1" fill="hold">
                                          <p:stCondLst>
                                            <p:cond delay="0"/>
                                          </p:stCondLst>
                                        </p:cTn>
                                        <p:tgtEl>
                                          <p:spTgt spid="1028"/>
                                        </p:tgtEl>
                                        <p:attrNameLst>
                                          <p:attrName>style.visibility</p:attrName>
                                        </p:attrNameLst>
                                      </p:cBhvr>
                                      <p:to>
                                        <p:strVal val="visible"/>
                                      </p:to>
                                    </p:set>
                                    <p:animEffect transition="in" filter="blinds(horizontal)">
                                      <p:cBhvr>
                                        <p:cTn id="13" dur="500"/>
                                        <p:tgtEl>
                                          <p:spTgt spid="1028"/>
                                        </p:tgtEl>
                                      </p:cBhvr>
                                    </p:animEffect>
                                  </p:childTnLst>
                                </p:cTn>
                              </p:par>
                              <p:par>
                                <p:cTn id="14" presetID="3" presetClass="entr" presetSubtype="10" fill="hold" nodeType="withEffect">
                                  <p:stCondLst>
                                    <p:cond delay="0"/>
                                  </p:stCondLst>
                                  <p:childTnLst>
                                    <p:set>
                                      <p:cBhvr>
                                        <p:cTn id="15" dur="1" fill="hold">
                                          <p:stCondLst>
                                            <p:cond delay="0"/>
                                          </p:stCondLst>
                                        </p:cTn>
                                        <p:tgtEl>
                                          <p:spTgt spid="1029"/>
                                        </p:tgtEl>
                                        <p:attrNameLst>
                                          <p:attrName>style.visibility</p:attrName>
                                        </p:attrNameLst>
                                      </p:cBhvr>
                                      <p:to>
                                        <p:strVal val="visible"/>
                                      </p:to>
                                    </p:set>
                                    <p:animEffect transition="in" filter="blinds(horizontal)">
                                      <p:cBhvr>
                                        <p:cTn id="16" dur="500"/>
                                        <p:tgtEl>
                                          <p:spTgt spid="1029"/>
                                        </p:tgtEl>
                                      </p:cBhvr>
                                    </p:animEffect>
                                  </p:childTnLst>
                                </p:cTn>
                              </p:par>
                              <p:par>
                                <p:cTn id="17" presetID="3" presetClass="entr" presetSubtype="10" fill="hold" nodeType="withEffect">
                                  <p:stCondLst>
                                    <p:cond delay="0"/>
                                  </p:stCondLst>
                                  <p:childTnLst>
                                    <p:set>
                                      <p:cBhvr>
                                        <p:cTn id="18" dur="1" fill="hold">
                                          <p:stCondLst>
                                            <p:cond delay="0"/>
                                          </p:stCondLst>
                                        </p:cTn>
                                        <p:tgtEl>
                                          <p:spTgt spid="1030"/>
                                        </p:tgtEl>
                                        <p:attrNameLst>
                                          <p:attrName>style.visibility</p:attrName>
                                        </p:attrNameLst>
                                      </p:cBhvr>
                                      <p:to>
                                        <p:strVal val="visible"/>
                                      </p:to>
                                    </p:set>
                                    <p:animEffect transition="in" filter="blinds(horizontal)">
                                      <p:cBhvr>
                                        <p:cTn id="19" dur="500"/>
                                        <p:tgtEl>
                                          <p:spTgt spid="1030"/>
                                        </p:tgtEl>
                                      </p:cBhvr>
                                    </p:animEffect>
                                  </p:childTnLst>
                                </p:cTn>
                              </p:par>
                              <p:par>
                                <p:cTn id="20" presetID="3" presetClass="entr" presetSubtype="10" fill="hold" nodeType="withEffect">
                                  <p:stCondLst>
                                    <p:cond delay="0"/>
                                  </p:stCondLst>
                                  <p:childTnLst>
                                    <p:set>
                                      <p:cBhvr>
                                        <p:cTn id="21" dur="1" fill="hold">
                                          <p:stCondLst>
                                            <p:cond delay="0"/>
                                          </p:stCondLst>
                                        </p:cTn>
                                        <p:tgtEl>
                                          <p:spTgt spid="1034"/>
                                        </p:tgtEl>
                                        <p:attrNameLst>
                                          <p:attrName>style.visibility</p:attrName>
                                        </p:attrNameLst>
                                      </p:cBhvr>
                                      <p:to>
                                        <p:strVal val="visible"/>
                                      </p:to>
                                    </p:set>
                                    <p:animEffect transition="in" filter="blinds(horizontal)">
                                      <p:cBhvr>
                                        <p:cTn id="22" dur="500"/>
                                        <p:tgtEl>
                                          <p:spTgt spid="1034"/>
                                        </p:tgtEl>
                                      </p:cBhvr>
                                    </p:animEffect>
                                  </p:childTnLst>
                                </p:cTn>
                              </p:par>
                              <p:par>
                                <p:cTn id="23" presetID="3" presetClass="entr" presetSubtype="10" fill="hold" nodeType="withEffect">
                                  <p:stCondLst>
                                    <p:cond delay="0"/>
                                  </p:stCondLst>
                                  <p:childTnLst>
                                    <p:set>
                                      <p:cBhvr>
                                        <p:cTn id="24" dur="1" fill="hold">
                                          <p:stCondLst>
                                            <p:cond delay="0"/>
                                          </p:stCondLst>
                                        </p:cTn>
                                        <p:tgtEl>
                                          <p:spTgt spid="1036"/>
                                        </p:tgtEl>
                                        <p:attrNameLst>
                                          <p:attrName>style.visibility</p:attrName>
                                        </p:attrNameLst>
                                      </p:cBhvr>
                                      <p:to>
                                        <p:strVal val="visible"/>
                                      </p:to>
                                    </p:set>
                                    <p:animEffect transition="in" filter="blinds(horizontal)">
                                      <p:cBhvr>
                                        <p:cTn id="25" dur="500"/>
                                        <p:tgtEl>
                                          <p:spTgt spid="1036"/>
                                        </p:tgtEl>
                                      </p:cBhvr>
                                    </p:animEffect>
                                  </p:childTnLst>
                                </p:cTn>
                              </p:par>
                              <p:par>
                                <p:cTn id="26" presetID="3" presetClass="entr" presetSubtype="10" fill="hold" nodeType="withEffect">
                                  <p:stCondLst>
                                    <p:cond delay="0"/>
                                  </p:stCondLst>
                                  <p:childTnLst>
                                    <p:set>
                                      <p:cBhvr>
                                        <p:cTn id="27" dur="1" fill="hold">
                                          <p:stCondLst>
                                            <p:cond delay="0"/>
                                          </p:stCondLst>
                                        </p:cTn>
                                        <p:tgtEl>
                                          <p:spTgt spid="1037"/>
                                        </p:tgtEl>
                                        <p:attrNameLst>
                                          <p:attrName>style.visibility</p:attrName>
                                        </p:attrNameLst>
                                      </p:cBhvr>
                                      <p:to>
                                        <p:strVal val="visible"/>
                                      </p:to>
                                    </p:set>
                                    <p:animEffect transition="in" filter="blinds(horizontal)">
                                      <p:cBhvr>
                                        <p:cTn id="28" dur="500"/>
                                        <p:tgtEl>
                                          <p:spTgt spid="1037"/>
                                        </p:tgtEl>
                                      </p:cBhvr>
                                    </p:animEffect>
                                  </p:childTnLst>
                                </p:cTn>
                              </p:par>
                              <p:par>
                                <p:cTn id="29" presetID="3" presetClass="entr" presetSubtype="10" fill="hold" nodeType="withEffect">
                                  <p:stCondLst>
                                    <p:cond delay="0"/>
                                  </p:stCondLst>
                                  <p:childTnLst>
                                    <p:set>
                                      <p:cBhvr>
                                        <p:cTn id="30" dur="1" fill="hold">
                                          <p:stCondLst>
                                            <p:cond delay="0"/>
                                          </p:stCondLst>
                                        </p:cTn>
                                        <p:tgtEl>
                                          <p:spTgt spid="2050"/>
                                        </p:tgtEl>
                                        <p:attrNameLst>
                                          <p:attrName>style.visibility</p:attrName>
                                        </p:attrNameLst>
                                      </p:cBhvr>
                                      <p:to>
                                        <p:strVal val="visible"/>
                                      </p:to>
                                    </p:set>
                                    <p:animEffect transition="in" filter="blinds(horizontal)">
                                      <p:cBhvr>
                                        <p:cTn id="31" dur="500"/>
                                        <p:tgtEl>
                                          <p:spTgt spid="2050"/>
                                        </p:tgtEl>
                                      </p:cBhvr>
                                    </p:animEffect>
                                  </p:childTnLst>
                                </p:cTn>
                              </p:par>
                              <p:par>
                                <p:cTn id="32" presetID="3" presetClass="entr" presetSubtype="10" fill="hold" nodeType="withEffect">
                                  <p:stCondLst>
                                    <p:cond delay="0"/>
                                  </p:stCondLst>
                                  <p:childTnLst>
                                    <p:set>
                                      <p:cBhvr>
                                        <p:cTn id="33" dur="1" fill="hold">
                                          <p:stCondLst>
                                            <p:cond delay="0"/>
                                          </p:stCondLst>
                                        </p:cTn>
                                        <p:tgtEl>
                                          <p:spTgt spid="2051"/>
                                        </p:tgtEl>
                                        <p:attrNameLst>
                                          <p:attrName>style.visibility</p:attrName>
                                        </p:attrNameLst>
                                      </p:cBhvr>
                                      <p:to>
                                        <p:strVal val="visible"/>
                                      </p:to>
                                    </p:set>
                                    <p:animEffect transition="in" filter="blinds(horizontal)">
                                      <p:cBhvr>
                                        <p:cTn id="34" dur="500"/>
                                        <p:tgtEl>
                                          <p:spTgt spid="2051"/>
                                        </p:tgtEl>
                                      </p:cBhvr>
                                    </p:animEffect>
                                  </p:childTnLst>
                                </p:cTn>
                              </p:par>
                              <p:par>
                                <p:cTn id="35" presetID="3" presetClass="entr" presetSubtype="10" fill="hold" nodeType="withEffect">
                                  <p:stCondLst>
                                    <p:cond delay="0"/>
                                  </p:stCondLst>
                                  <p:childTnLst>
                                    <p:set>
                                      <p:cBhvr>
                                        <p:cTn id="36" dur="1" fill="hold">
                                          <p:stCondLst>
                                            <p:cond delay="0"/>
                                          </p:stCondLst>
                                        </p:cTn>
                                        <p:tgtEl>
                                          <p:spTgt spid="2052"/>
                                        </p:tgtEl>
                                        <p:attrNameLst>
                                          <p:attrName>style.visibility</p:attrName>
                                        </p:attrNameLst>
                                      </p:cBhvr>
                                      <p:to>
                                        <p:strVal val="visible"/>
                                      </p:to>
                                    </p:set>
                                    <p:animEffect transition="in" filter="blinds(horizontal)">
                                      <p:cBhvr>
                                        <p:cTn id="37" dur="500"/>
                                        <p:tgtEl>
                                          <p:spTgt spid="2052"/>
                                        </p:tgtEl>
                                      </p:cBhvr>
                                    </p:animEffect>
                                  </p:childTnLst>
                                </p:cTn>
                              </p:par>
                              <p:par>
                                <p:cTn id="38" presetID="3" presetClass="entr" presetSubtype="10" fill="hold" nodeType="withEffect">
                                  <p:stCondLst>
                                    <p:cond delay="0"/>
                                  </p:stCondLst>
                                  <p:childTnLst>
                                    <p:set>
                                      <p:cBhvr>
                                        <p:cTn id="39" dur="1" fill="hold">
                                          <p:stCondLst>
                                            <p:cond delay="0"/>
                                          </p:stCondLst>
                                        </p:cTn>
                                        <p:tgtEl>
                                          <p:spTgt spid="2053"/>
                                        </p:tgtEl>
                                        <p:attrNameLst>
                                          <p:attrName>style.visibility</p:attrName>
                                        </p:attrNameLst>
                                      </p:cBhvr>
                                      <p:to>
                                        <p:strVal val="visible"/>
                                      </p:to>
                                    </p:set>
                                    <p:animEffect transition="in" filter="blinds(horizontal)">
                                      <p:cBhvr>
                                        <p:cTn id="40" dur="500"/>
                                        <p:tgtEl>
                                          <p:spTgt spid="2053"/>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linds(horizontal)">
                                      <p:cBhvr>
                                        <p:cTn id="45" dur="5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blinds(horizontal)">
                                      <p:cBhvr>
                                        <p:cTn id="5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0" y="3230392"/>
            <a:ext cx="8972550" cy="1638300"/>
          </a:xfrm>
          <a:prstGeom prst="rect">
            <a:avLst/>
          </a:prstGeom>
          <a:noFill/>
          <a:ln w="9525">
            <a:noFill/>
            <a:miter lim="800000"/>
            <a:headEnd/>
            <a:tailEnd/>
          </a:ln>
        </p:spPr>
      </p:pic>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2168542" cy="461665"/>
          </a:xfrm>
          <a:prstGeom prst="rect">
            <a:avLst/>
          </a:prstGeom>
          <a:noFill/>
        </p:spPr>
        <p:txBody>
          <a:bodyPr wrap="none" rtlCol="0">
            <a:spAutoFit/>
          </a:bodyPr>
          <a:lstStyle/>
          <a:p>
            <a:r>
              <a:rPr lang="de-DE" sz="2400" b="1" dirty="0" smtClean="0">
                <a:solidFill>
                  <a:schemeClr val="accent4">
                    <a:lumMod val="75000"/>
                  </a:schemeClr>
                </a:solidFill>
              </a:rPr>
              <a:t>Beispielsblätter</a:t>
            </a:r>
            <a:endParaRPr lang="de-DE" sz="2400" b="1" dirty="0">
              <a:solidFill>
                <a:schemeClr val="accent4">
                  <a:lumMod val="75000"/>
                </a:schemeClr>
              </a:solidFill>
            </a:endParaRPr>
          </a:p>
        </p:txBody>
      </p:sp>
      <p:pic>
        <p:nvPicPr>
          <p:cNvPr id="6" name="Picture 2" descr="E:\Dropbox\Doppelkopf\Karten\HerzZehn.png"/>
          <p:cNvPicPr>
            <a:picLocks noChangeAspect="1" noChangeArrowheads="1"/>
          </p:cNvPicPr>
          <p:nvPr/>
        </p:nvPicPr>
        <p:blipFill>
          <a:blip r:embed="rId4" cstate="print"/>
          <a:srcRect/>
          <a:stretch>
            <a:fillRect/>
          </a:stretch>
        </p:blipFill>
        <p:spPr bwMode="auto">
          <a:xfrm>
            <a:off x="546100" y="2204864"/>
            <a:ext cx="571500" cy="857250"/>
          </a:xfrm>
          <a:prstGeom prst="rect">
            <a:avLst/>
          </a:prstGeom>
          <a:noFill/>
        </p:spPr>
      </p:pic>
      <p:pic>
        <p:nvPicPr>
          <p:cNvPr id="7" name="Picture 3" descr="E:\Dropbox\Doppelkopf\Karten\KreuzDame.png"/>
          <p:cNvPicPr>
            <a:picLocks noChangeAspect="1" noChangeArrowheads="1"/>
          </p:cNvPicPr>
          <p:nvPr/>
        </p:nvPicPr>
        <p:blipFill>
          <a:blip r:embed="rId5" cstate="print"/>
          <a:srcRect/>
          <a:stretch>
            <a:fillRect/>
          </a:stretch>
        </p:blipFill>
        <p:spPr bwMode="auto">
          <a:xfrm>
            <a:off x="1153111" y="2204864"/>
            <a:ext cx="571500" cy="857250"/>
          </a:xfrm>
          <a:prstGeom prst="rect">
            <a:avLst/>
          </a:prstGeom>
          <a:noFill/>
        </p:spPr>
      </p:pic>
      <p:pic>
        <p:nvPicPr>
          <p:cNvPr id="8" name="Picture 4" descr="E:\Dropbox\Doppelkopf\Karten\PikDame.png"/>
          <p:cNvPicPr>
            <a:picLocks noChangeAspect="1" noChangeArrowheads="1"/>
          </p:cNvPicPr>
          <p:nvPr/>
        </p:nvPicPr>
        <p:blipFill>
          <a:blip r:embed="rId6" cstate="print"/>
          <a:srcRect/>
          <a:stretch>
            <a:fillRect/>
          </a:stretch>
        </p:blipFill>
        <p:spPr bwMode="auto">
          <a:xfrm>
            <a:off x="1760122" y="2204864"/>
            <a:ext cx="561975" cy="828675"/>
          </a:xfrm>
          <a:prstGeom prst="rect">
            <a:avLst/>
          </a:prstGeom>
          <a:noFill/>
        </p:spPr>
      </p:pic>
      <p:pic>
        <p:nvPicPr>
          <p:cNvPr id="9" name="Picture 5" descr="E:\Dropbox\Doppelkopf\Karten\KaroNeun.png"/>
          <p:cNvPicPr>
            <a:picLocks noChangeAspect="1" noChangeArrowheads="1"/>
          </p:cNvPicPr>
          <p:nvPr/>
        </p:nvPicPr>
        <p:blipFill>
          <a:blip r:embed="rId7" cstate="print"/>
          <a:srcRect/>
          <a:stretch>
            <a:fillRect/>
          </a:stretch>
        </p:blipFill>
        <p:spPr bwMode="auto">
          <a:xfrm>
            <a:off x="2357608" y="2204864"/>
            <a:ext cx="571500" cy="857250"/>
          </a:xfrm>
          <a:prstGeom prst="rect">
            <a:avLst/>
          </a:prstGeom>
          <a:noFill/>
        </p:spPr>
      </p:pic>
      <p:pic>
        <p:nvPicPr>
          <p:cNvPr id="10" name="Picture 6" descr="E:\Dropbox\Doppelkopf\Karten\PikAs.png"/>
          <p:cNvPicPr>
            <a:picLocks noChangeAspect="1" noChangeArrowheads="1"/>
          </p:cNvPicPr>
          <p:nvPr/>
        </p:nvPicPr>
        <p:blipFill>
          <a:blip r:embed="rId8" cstate="print"/>
          <a:srcRect/>
          <a:stretch>
            <a:fillRect/>
          </a:stretch>
        </p:blipFill>
        <p:spPr bwMode="auto">
          <a:xfrm>
            <a:off x="2964619" y="2204864"/>
            <a:ext cx="561975" cy="847725"/>
          </a:xfrm>
          <a:prstGeom prst="rect">
            <a:avLst/>
          </a:prstGeom>
          <a:noFill/>
        </p:spPr>
      </p:pic>
      <p:pic>
        <p:nvPicPr>
          <p:cNvPr id="1031" name="Picture 7" descr="E:\Dropbox\Doppelkopf\Karten\PikKoenig.png"/>
          <p:cNvPicPr>
            <a:picLocks noChangeAspect="1" noChangeArrowheads="1"/>
          </p:cNvPicPr>
          <p:nvPr/>
        </p:nvPicPr>
        <p:blipFill>
          <a:blip r:embed="rId9" cstate="print"/>
          <a:srcRect/>
          <a:stretch>
            <a:fillRect/>
          </a:stretch>
        </p:blipFill>
        <p:spPr bwMode="auto">
          <a:xfrm>
            <a:off x="3562105" y="2204864"/>
            <a:ext cx="571500" cy="838200"/>
          </a:xfrm>
          <a:prstGeom prst="rect">
            <a:avLst/>
          </a:prstGeom>
          <a:noFill/>
        </p:spPr>
      </p:pic>
      <p:pic>
        <p:nvPicPr>
          <p:cNvPr id="1032" name="Picture 8" descr="E:\Dropbox\Doppelkopf\Karten\PikNeun - Kopie.png"/>
          <p:cNvPicPr>
            <a:picLocks noChangeAspect="1" noChangeArrowheads="1"/>
          </p:cNvPicPr>
          <p:nvPr/>
        </p:nvPicPr>
        <p:blipFill>
          <a:blip r:embed="rId10" cstate="print"/>
          <a:srcRect/>
          <a:stretch>
            <a:fillRect/>
          </a:stretch>
        </p:blipFill>
        <p:spPr bwMode="auto">
          <a:xfrm>
            <a:off x="4169116" y="2204864"/>
            <a:ext cx="571500" cy="857250"/>
          </a:xfrm>
          <a:prstGeom prst="rect">
            <a:avLst/>
          </a:prstGeom>
          <a:noFill/>
        </p:spPr>
      </p:pic>
      <p:pic>
        <p:nvPicPr>
          <p:cNvPr id="11" name="Picture 9" descr="E:\Dropbox\Doppelkopf\Karten\KreuzAs.png"/>
          <p:cNvPicPr>
            <a:picLocks noChangeAspect="1" noChangeArrowheads="1"/>
          </p:cNvPicPr>
          <p:nvPr/>
        </p:nvPicPr>
        <p:blipFill>
          <a:blip r:embed="rId11" cstate="print"/>
          <a:srcRect/>
          <a:stretch>
            <a:fillRect/>
          </a:stretch>
        </p:blipFill>
        <p:spPr bwMode="auto">
          <a:xfrm>
            <a:off x="4776127" y="2204864"/>
            <a:ext cx="571500" cy="857250"/>
          </a:xfrm>
          <a:prstGeom prst="rect">
            <a:avLst/>
          </a:prstGeom>
          <a:noFill/>
        </p:spPr>
      </p:pic>
      <p:pic>
        <p:nvPicPr>
          <p:cNvPr id="12" name="Picture 10" descr="E:\Dropbox\Doppelkopf\Karten\KreuzKoenig.png"/>
          <p:cNvPicPr>
            <a:picLocks noChangeAspect="1" noChangeArrowheads="1"/>
          </p:cNvPicPr>
          <p:nvPr/>
        </p:nvPicPr>
        <p:blipFill>
          <a:blip r:embed="rId12" cstate="print"/>
          <a:srcRect/>
          <a:stretch>
            <a:fillRect/>
          </a:stretch>
        </p:blipFill>
        <p:spPr bwMode="auto">
          <a:xfrm>
            <a:off x="5383138" y="2204864"/>
            <a:ext cx="552450" cy="847725"/>
          </a:xfrm>
          <a:prstGeom prst="rect">
            <a:avLst/>
          </a:prstGeom>
          <a:noFill/>
        </p:spPr>
      </p:pic>
      <p:pic>
        <p:nvPicPr>
          <p:cNvPr id="13" name="Picture 11" descr="E:\Dropbox\Doppelkopf\Karten\HerzAs.png"/>
          <p:cNvPicPr>
            <a:picLocks noChangeAspect="1" noChangeArrowheads="1"/>
          </p:cNvPicPr>
          <p:nvPr/>
        </p:nvPicPr>
        <p:blipFill>
          <a:blip r:embed="rId13" cstate="print"/>
          <a:srcRect/>
          <a:stretch>
            <a:fillRect/>
          </a:stretch>
        </p:blipFill>
        <p:spPr bwMode="auto">
          <a:xfrm>
            <a:off x="5971099" y="2204864"/>
            <a:ext cx="571500" cy="857250"/>
          </a:xfrm>
          <a:prstGeom prst="rect">
            <a:avLst/>
          </a:prstGeom>
          <a:noFill/>
        </p:spPr>
      </p:pic>
      <p:pic>
        <p:nvPicPr>
          <p:cNvPr id="14" name="Picture 12" descr="E:\Dropbox\Doppelkopf\Karten\HerzKoenig.png"/>
          <p:cNvPicPr>
            <a:picLocks noChangeAspect="1" noChangeArrowheads="1"/>
          </p:cNvPicPr>
          <p:nvPr/>
        </p:nvPicPr>
        <p:blipFill>
          <a:blip r:embed="rId14" cstate="print"/>
          <a:srcRect/>
          <a:stretch>
            <a:fillRect/>
          </a:stretch>
        </p:blipFill>
        <p:spPr bwMode="auto">
          <a:xfrm>
            <a:off x="6578110" y="2204864"/>
            <a:ext cx="561975" cy="847725"/>
          </a:xfrm>
          <a:prstGeom prst="rect">
            <a:avLst/>
          </a:prstGeom>
          <a:noFill/>
        </p:spPr>
      </p:pic>
      <p:pic>
        <p:nvPicPr>
          <p:cNvPr id="15" name="Picture 13" descr="E:\Dropbox\Doppelkopf\Karten\HerzNeun.png"/>
          <p:cNvPicPr>
            <a:picLocks noChangeAspect="1" noChangeArrowheads="1"/>
          </p:cNvPicPr>
          <p:nvPr/>
        </p:nvPicPr>
        <p:blipFill>
          <a:blip r:embed="rId15" cstate="print"/>
          <a:srcRect/>
          <a:stretch>
            <a:fillRect/>
          </a:stretch>
        </p:blipFill>
        <p:spPr bwMode="auto">
          <a:xfrm>
            <a:off x="7175592" y="2204864"/>
            <a:ext cx="552450" cy="828675"/>
          </a:xfrm>
          <a:prstGeom prst="rect">
            <a:avLst/>
          </a:prstGeom>
          <a:noFill/>
        </p:spPr>
      </p:pic>
      <p:sp>
        <p:nvSpPr>
          <p:cNvPr id="29" name="Textfeld 28"/>
          <p:cNvSpPr txBox="1"/>
          <p:nvPr/>
        </p:nvSpPr>
        <p:spPr>
          <a:xfrm>
            <a:off x="539552" y="3573016"/>
            <a:ext cx="7200800" cy="2585323"/>
          </a:xfrm>
          <a:prstGeom prst="rect">
            <a:avLst/>
          </a:prstGeom>
          <a:noFill/>
        </p:spPr>
        <p:txBody>
          <a:bodyPr wrap="square" rtlCol="0">
            <a:spAutoFit/>
          </a:bodyPr>
          <a:lstStyle/>
          <a:p>
            <a:pPr>
              <a:buFont typeface="Arial" pitchFamily="34" charset="0"/>
              <a:buChar char="•"/>
              <a:tabLst>
                <a:tab pos="1160463" algn="l"/>
                <a:tab pos="1433513" algn="l"/>
              </a:tabLst>
            </a:pPr>
            <a:r>
              <a:rPr lang="de-DE" dirty="0" smtClean="0"/>
              <a:t> </a:t>
            </a:r>
            <a:r>
              <a:rPr lang="de-DE" dirty="0" err="1" smtClean="0"/>
              <a:t>Dulle</a:t>
            </a:r>
            <a:r>
              <a:rPr lang="de-DE" dirty="0" smtClean="0"/>
              <a:t> 	= 25</a:t>
            </a:r>
          </a:p>
          <a:p>
            <a:pPr>
              <a:buFont typeface="Arial" pitchFamily="34" charset="0"/>
              <a:buChar char="•"/>
              <a:tabLst>
                <a:tab pos="1160463" algn="l"/>
                <a:tab pos="1433513" algn="l"/>
              </a:tabLst>
            </a:pPr>
            <a:r>
              <a:rPr lang="de-DE" dirty="0" smtClean="0"/>
              <a:t> Alte 	= 20</a:t>
            </a:r>
          </a:p>
          <a:p>
            <a:pPr>
              <a:buFont typeface="Arial" pitchFamily="34" charset="0"/>
              <a:buChar char="•"/>
              <a:tabLst>
                <a:tab pos="1160463" algn="l"/>
                <a:tab pos="1433513" algn="l"/>
              </a:tabLst>
            </a:pPr>
            <a:r>
              <a:rPr lang="de-DE" dirty="0" smtClean="0"/>
              <a:t> Blaue 	= 15</a:t>
            </a:r>
          </a:p>
          <a:p>
            <a:pPr>
              <a:buFont typeface="Arial" pitchFamily="34" charset="0"/>
              <a:buChar char="•"/>
              <a:tabLst>
                <a:tab pos="1160463" algn="l"/>
                <a:tab pos="1433513" algn="l"/>
              </a:tabLst>
            </a:pPr>
            <a:r>
              <a:rPr lang="de-DE" dirty="0" smtClean="0"/>
              <a:t> Pik Ass 	= 20</a:t>
            </a:r>
          </a:p>
          <a:p>
            <a:pPr>
              <a:buFont typeface="Arial" pitchFamily="34" charset="0"/>
              <a:buChar char="•"/>
              <a:tabLst>
                <a:tab pos="1160463" algn="l"/>
                <a:tab pos="1433513" algn="l"/>
              </a:tabLst>
            </a:pPr>
            <a:r>
              <a:rPr lang="de-DE" dirty="0" smtClean="0"/>
              <a:t> Kreuz Ass 	= 25</a:t>
            </a:r>
          </a:p>
          <a:p>
            <a:pPr>
              <a:buFont typeface="Arial" pitchFamily="34" charset="0"/>
              <a:buChar char="•"/>
            </a:pPr>
            <a:endParaRPr lang="de-DE" dirty="0" smtClean="0"/>
          </a:p>
          <a:p>
            <a:r>
              <a:rPr lang="de-DE" dirty="0" smtClean="0"/>
              <a:t>Erwartungswert 105 ! Ich würde wg. der Trumpfkürze der Blauen keinen Stich zumuten aber immer noch 90 Erwartungswert. Selbst wenn Pik gestochen wird immer noch rund 70+ Punkte also </a:t>
            </a:r>
            <a:r>
              <a:rPr lang="de-DE" b="1" dirty="0" smtClean="0"/>
              <a:t>RE!</a:t>
            </a:r>
            <a:endParaRPr lang="de-DE"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par>
                                <p:cTn id="14" presetID="3" presetClass="entr" presetSubtype="1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linds(horizontal)">
                                      <p:cBhvr>
                                        <p:cTn id="16" dur="500"/>
                                        <p:tgtEl>
                                          <p:spTgt spid="9"/>
                                        </p:tgtEl>
                                      </p:cBhvr>
                                    </p:animEffect>
                                  </p:childTnLst>
                                </p:cTn>
                              </p:par>
                              <p:par>
                                <p:cTn id="17" presetID="3" presetClass="entr" presetSubtype="1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linds(horizontal)">
                                      <p:cBhvr>
                                        <p:cTn id="19" dur="500"/>
                                        <p:tgtEl>
                                          <p:spTgt spid="10"/>
                                        </p:tgtEl>
                                      </p:cBhvr>
                                    </p:animEffect>
                                  </p:childTnLst>
                                </p:cTn>
                              </p:par>
                              <p:par>
                                <p:cTn id="20" presetID="3" presetClass="entr" presetSubtype="10" fill="hold" nodeType="withEffect">
                                  <p:stCondLst>
                                    <p:cond delay="0"/>
                                  </p:stCondLst>
                                  <p:childTnLst>
                                    <p:set>
                                      <p:cBhvr>
                                        <p:cTn id="21" dur="1" fill="hold">
                                          <p:stCondLst>
                                            <p:cond delay="0"/>
                                          </p:stCondLst>
                                        </p:cTn>
                                        <p:tgtEl>
                                          <p:spTgt spid="1031"/>
                                        </p:tgtEl>
                                        <p:attrNameLst>
                                          <p:attrName>style.visibility</p:attrName>
                                        </p:attrNameLst>
                                      </p:cBhvr>
                                      <p:to>
                                        <p:strVal val="visible"/>
                                      </p:to>
                                    </p:set>
                                    <p:animEffect transition="in" filter="blinds(horizontal)">
                                      <p:cBhvr>
                                        <p:cTn id="22" dur="500"/>
                                        <p:tgtEl>
                                          <p:spTgt spid="1031"/>
                                        </p:tgtEl>
                                      </p:cBhvr>
                                    </p:animEffect>
                                  </p:childTnLst>
                                </p:cTn>
                              </p:par>
                              <p:par>
                                <p:cTn id="23" presetID="3" presetClass="entr" presetSubtype="10" fill="hold" nodeType="withEffect">
                                  <p:stCondLst>
                                    <p:cond delay="0"/>
                                  </p:stCondLst>
                                  <p:childTnLst>
                                    <p:set>
                                      <p:cBhvr>
                                        <p:cTn id="24" dur="1" fill="hold">
                                          <p:stCondLst>
                                            <p:cond delay="0"/>
                                          </p:stCondLst>
                                        </p:cTn>
                                        <p:tgtEl>
                                          <p:spTgt spid="1032"/>
                                        </p:tgtEl>
                                        <p:attrNameLst>
                                          <p:attrName>style.visibility</p:attrName>
                                        </p:attrNameLst>
                                      </p:cBhvr>
                                      <p:to>
                                        <p:strVal val="visible"/>
                                      </p:to>
                                    </p:set>
                                    <p:animEffect transition="in" filter="blinds(horizontal)">
                                      <p:cBhvr>
                                        <p:cTn id="25" dur="500"/>
                                        <p:tgtEl>
                                          <p:spTgt spid="1032"/>
                                        </p:tgtEl>
                                      </p:cBhvr>
                                    </p:animEffect>
                                  </p:childTnLst>
                                </p:cTn>
                              </p:par>
                              <p:par>
                                <p:cTn id="26" presetID="3" presetClass="entr" presetSubtype="10"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500"/>
                                        <p:tgtEl>
                                          <p:spTgt spid="11"/>
                                        </p:tgtEl>
                                      </p:cBhvr>
                                    </p:animEffect>
                                  </p:childTnLst>
                                </p:cTn>
                              </p:par>
                              <p:par>
                                <p:cTn id="29" presetID="3" presetClass="entr" presetSubtype="1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linds(horizontal)">
                                      <p:cBhvr>
                                        <p:cTn id="31" dur="500"/>
                                        <p:tgtEl>
                                          <p:spTgt spid="12"/>
                                        </p:tgtEl>
                                      </p:cBhvr>
                                    </p:animEffect>
                                  </p:childTnLst>
                                </p:cTn>
                              </p:par>
                              <p:par>
                                <p:cTn id="32" presetID="3" presetClass="entr" presetSubtype="10"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linds(horizontal)">
                                      <p:cBhvr>
                                        <p:cTn id="34" dur="500"/>
                                        <p:tgtEl>
                                          <p:spTgt spid="13"/>
                                        </p:tgtEl>
                                      </p:cBhvr>
                                    </p:animEffect>
                                  </p:childTnLst>
                                </p:cTn>
                              </p:par>
                              <p:par>
                                <p:cTn id="35" presetID="3" presetClass="entr" presetSubtype="1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par>
                                <p:cTn id="38" presetID="3" presetClass="entr" presetSubtype="10" fill="hold"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linds(horizontal)">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2050"/>
                                        </p:tgtEl>
                                        <p:attrNameLst>
                                          <p:attrName>style.visibility</p:attrName>
                                        </p:attrNameLst>
                                      </p:cBhvr>
                                      <p:to>
                                        <p:strVal val="visible"/>
                                      </p:to>
                                    </p:set>
                                    <p:animEffect transition="in" filter="blinds(horizontal)">
                                      <p:cBhvr>
                                        <p:cTn id="45" dur="500"/>
                                        <p:tgtEl>
                                          <p:spTgt spid="2050"/>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blinds(horizontal)">
                                      <p:cBhvr>
                                        <p:cTn id="50" dur="500"/>
                                        <p:tgtEl>
                                          <p:spTgt spid="29"/>
                                        </p:tgtEl>
                                      </p:cBhvr>
                                    </p:animEffect>
                                  </p:childTnLst>
                                </p:cTn>
                              </p:par>
                              <p:par>
                                <p:cTn id="51" presetID="3" presetClass="exit" presetSubtype="10" fill="hold" nodeType="withEffect">
                                  <p:stCondLst>
                                    <p:cond delay="0"/>
                                  </p:stCondLst>
                                  <p:childTnLst>
                                    <p:animEffect transition="out" filter="blinds(horizontal)">
                                      <p:cBhvr>
                                        <p:cTn id="52" dur="500"/>
                                        <p:tgtEl>
                                          <p:spTgt spid="2050"/>
                                        </p:tgtEl>
                                      </p:cBhvr>
                                    </p:animEffect>
                                    <p:set>
                                      <p:cBhvr>
                                        <p:cTn id="53" dur="1" fill="hold">
                                          <p:stCondLst>
                                            <p:cond delay="499"/>
                                          </p:stCondLst>
                                        </p:cTn>
                                        <p:tgtEl>
                                          <p:spTgt spid="20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2168542" cy="461665"/>
          </a:xfrm>
          <a:prstGeom prst="rect">
            <a:avLst/>
          </a:prstGeom>
          <a:noFill/>
        </p:spPr>
        <p:txBody>
          <a:bodyPr wrap="none" rtlCol="0">
            <a:spAutoFit/>
          </a:bodyPr>
          <a:lstStyle/>
          <a:p>
            <a:r>
              <a:rPr lang="de-DE" sz="2400" b="1" dirty="0" smtClean="0">
                <a:solidFill>
                  <a:schemeClr val="accent4">
                    <a:lumMod val="75000"/>
                  </a:schemeClr>
                </a:solidFill>
              </a:rPr>
              <a:t>Beispielsblätter</a:t>
            </a:r>
            <a:endParaRPr lang="de-DE" sz="2400" b="1" dirty="0">
              <a:solidFill>
                <a:schemeClr val="accent4">
                  <a:lumMod val="75000"/>
                </a:schemeClr>
              </a:solidFill>
            </a:endParaRPr>
          </a:p>
        </p:txBody>
      </p:sp>
      <p:pic>
        <p:nvPicPr>
          <p:cNvPr id="6" name="Picture 2" descr="E:\Dropbox\Doppelkopf\Karten\HerzZehn.png"/>
          <p:cNvPicPr>
            <a:picLocks noChangeAspect="1" noChangeArrowheads="1"/>
          </p:cNvPicPr>
          <p:nvPr/>
        </p:nvPicPr>
        <p:blipFill>
          <a:blip r:embed="rId3" cstate="print"/>
          <a:srcRect/>
          <a:stretch>
            <a:fillRect/>
          </a:stretch>
        </p:blipFill>
        <p:spPr bwMode="auto">
          <a:xfrm>
            <a:off x="546100" y="2204864"/>
            <a:ext cx="571500" cy="857250"/>
          </a:xfrm>
          <a:prstGeom prst="rect">
            <a:avLst/>
          </a:prstGeom>
          <a:noFill/>
        </p:spPr>
      </p:pic>
      <p:pic>
        <p:nvPicPr>
          <p:cNvPr id="7" name="Picture 3" descr="E:\Dropbox\Doppelkopf\Karten\KreuzDame.png"/>
          <p:cNvPicPr>
            <a:picLocks noChangeAspect="1" noChangeArrowheads="1"/>
          </p:cNvPicPr>
          <p:nvPr/>
        </p:nvPicPr>
        <p:blipFill>
          <a:blip r:embed="rId4" cstate="print"/>
          <a:srcRect/>
          <a:stretch>
            <a:fillRect/>
          </a:stretch>
        </p:blipFill>
        <p:spPr bwMode="auto">
          <a:xfrm>
            <a:off x="1153111" y="2204864"/>
            <a:ext cx="571500" cy="857250"/>
          </a:xfrm>
          <a:prstGeom prst="rect">
            <a:avLst/>
          </a:prstGeom>
          <a:noFill/>
        </p:spPr>
      </p:pic>
      <p:pic>
        <p:nvPicPr>
          <p:cNvPr id="8" name="Picture 4" descr="E:\Dropbox\Doppelkopf\Karten\PikDame.png"/>
          <p:cNvPicPr>
            <a:picLocks noChangeAspect="1" noChangeArrowheads="1"/>
          </p:cNvPicPr>
          <p:nvPr/>
        </p:nvPicPr>
        <p:blipFill>
          <a:blip r:embed="rId5" cstate="print"/>
          <a:srcRect/>
          <a:stretch>
            <a:fillRect/>
          </a:stretch>
        </p:blipFill>
        <p:spPr bwMode="auto">
          <a:xfrm>
            <a:off x="1760122" y="2204864"/>
            <a:ext cx="561975" cy="828675"/>
          </a:xfrm>
          <a:prstGeom prst="rect">
            <a:avLst/>
          </a:prstGeom>
          <a:noFill/>
        </p:spPr>
      </p:pic>
      <p:pic>
        <p:nvPicPr>
          <p:cNvPr id="9" name="Picture 5" descr="E:\Dropbox\Doppelkopf\Karten\KaroNeun.png"/>
          <p:cNvPicPr>
            <a:picLocks noChangeAspect="1" noChangeArrowheads="1"/>
          </p:cNvPicPr>
          <p:nvPr/>
        </p:nvPicPr>
        <p:blipFill>
          <a:blip r:embed="rId6" cstate="print"/>
          <a:srcRect/>
          <a:stretch>
            <a:fillRect/>
          </a:stretch>
        </p:blipFill>
        <p:spPr bwMode="auto">
          <a:xfrm>
            <a:off x="2357608" y="2204864"/>
            <a:ext cx="571500" cy="857250"/>
          </a:xfrm>
          <a:prstGeom prst="rect">
            <a:avLst/>
          </a:prstGeom>
          <a:noFill/>
        </p:spPr>
      </p:pic>
      <p:pic>
        <p:nvPicPr>
          <p:cNvPr id="10" name="Picture 6" descr="E:\Dropbox\Doppelkopf\Karten\PikAs.png"/>
          <p:cNvPicPr>
            <a:picLocks noChangeAspect="1" noChangeArrowheads="1"/>
          </p:cNvPicPr>
          <p:nvPr/>
        </p:nvPicPr>
        <p:blipFill>
          <a:blip r:embed="rId7" cstate="print"/>
          <a:srcRect/>
          <a:stretch>
            <a:fillRect/>
          </a:stretch>
        </p:blipFill>
        <p:spPr bwMode="auto">
          <a:xfrm>
            <a:off x="2964619" y="2204864"/>
            <a:ext cx="561975" cy="847725"/>
          </a:xfrm>
          <a:prstGeom prst="rect">
            <a:avLst/>
          </a:prstGeom>
          <a:noFill/>
        </p:spPr>
      </p:pic>
      <p:pic>
        <p:nvPicPr>
          <p:cNvPr id="1031" name="Picture 7" descr="E:\Dropbox\Doppelkopf\Karten\PikKoenig.png"/>
          <p:cNvPicPr>
            <a:picLocks noChangeAspect="1" noChangeArrowheads="1"/>
          </p:cNvPicPr>
          <p:nvPr/>
        </p:nvPicPr>
        <p:blipFill>
          <a:blip r:embed="rId8" cstate="print"/>
          <a:srcRect/>
          <a:stretch>
            <a:fillRect/>
          </a:stretch>
        </p:blipFill>
        <p:spPr bwMode="auto">
          <a:xfrm>
            <a:off x="3562105" y="2204864"/>
            <a:ext cx="571500" cy="838200"/>
          </a:xfrm>
          <a:prstGeom prst="rect">
            <a:avLst/>
          </a:prstGeom>
          <a:noFill/>
        </p:spPr>
      </p:pic>
      <p:pic>
        <p:nvPicPr>
          <p:cNvPr id="1032" name="Picture 8" descr="E:\Dropbox\Doppelkopf\Karten\PikNeun - Kopie.png"/>
          <p:cNvPicPr>
            <a:picLocks noChangeAspect="1" noChangeArrowheads="1"/>
          </p:cNvPicPr>
          <p:nvPr/>
        </p:nvPicPr>
        <p:blipFill>
          <a:blip r:embed="rId9" cstate="print"/>
          <a:srcRect/>
          <a:stretch>
            <a:fillRect/>
          </a:stretch>
        </p:blipFill>
        <p:spPr bwMode="auto">
          <a:xfrm>
            <a:off x="4169116" y="2204864"/>
            <a:ext cx="571500" cy="857250"/>
          </a:xfrm>
          <a:prstGeom prst="rect">
            <a:avLst/>
          </a:prstGeom>
          <a:noFill/>
        </p:spPr>
      </p:pic>
      <p:pic>
        <p:nvPicPr>
          <p:cNvPr id="11" name="Picture 9" descr="E:\Dropbox\Doppelkopf\Karten\KreuzAs.png"/>
          <p:cNvPicPr>
            <a:picLocks noChangeAspect="1" noChangeArrowheads="1"/>
          </p:cNvPicPr>
          <p:nvPr/>
        </p:nvPicPr>
        <p:blipFill>
          <a:blip r:embed="rId10" cstate="print"/>
          <a:srcRect/>
          <a:stretch>
            <a:fillRect/>
          </a:stretch>
        </p:blipFill>
        <p:spPr bwMode="auto">
          <a:xfrm>
            <a:off x="4776127" y="2204864"/>
            <a:ext cx="571500" cy="857250"/>
          </a:xfrm>
          <a:prstGeom prst="rect">
            <a:avLst/>
          </a:prstGeom>
          <a:noFill/>
        </p:spPr>
      </p:pic>
      <p:pic>
        <p:nvPicPr>
          <p:cNvPr id="12" name="Picture 10" descr="E:\Dropbox\Doppelkopf\Karten\KreuzKoenig.png"/>
          <p:cNvPicPr>
            <a:picLocks noChangeAspect="1" noChangeArrowheads="1"/>
          </p:cNvPicPr>
          <p:nvPr/>
        </p:nvPicPr>
        <p:blipFill>
          <a:blip r:embed="rId11" cstate="print"/>
          <a:srcRect/>
          <a:stretch>
            <a:fillRect/>
          </a:stretch>
        </p:blipFill>
        <p:spPr bwMode="auto">
          <a:xfrm>
            <a:off x="5383138" y="2204864"/>
            <a:ext cx="552450" cy="847725"/>
          </a:xfrm>
          <a:prstGeom prst="rect">
            <a:avLst/>
          </a:prstGeom>
          <a:noFill/>
        </p:spPr>
      </p:pic>
      <p:pic>
        <p:nvPicPr>
          <p:cNvPr id="13" name="Picture 11" descr="E:\Dropbox\Doppelkopf\Karten\HerzAs.png"/>
          <p:cNvPicPr>
            <a:picLocks noChangeAspect="1" noChangeArrowheads="1"/>
          </p:cNvPicPr>
          <p:nvPr/>
        </p:nvPicPr>
        <p:blipFill>
          <a:blip r:embed="rId12" cstate="print"/>
          <a:srcRect/>
          <a:stretch>
            <a:fillRect/>
          </a:stretch>
        </p:blipFill>
        <p:spPr bwMode="auto">
          <a:xfrm>
            <a:off x="5971099" y="2204864"/>
            <a:ext cx="571500" cy="857250"/>
          </a:xfrm>
          <a:prstGeom prst="rect">
            <a:avLst/>
          </a:prstGeom>
          <a:noFill/>
        </p:spPr>
      </p:pic>
      <p:pic>
        <p:nvPicPr>
          <p:cNvPr id="14" name="Picture 12" descr="E:\Dropbox\Doppelkopf\Karten\HerzKoenig.png"/>
          <p:cNvPicPr>
            <a:picLocks noChangeAspect="1" noChangeArrowheads="1"/>
          </p:cNvPicPr>
          <p:nvPr/>
        </p:nvPicPr>
        <p:blipFill>
          <a:blip r:embed="rId13" cstate="print"/>
          <a:srcRect/>
          <a:stretch>
            <a:fillRect/>
          </a:stretch>
        </p:blipFill>
        <p:spPr bwMode="auto">
          <a:xfrm>
            <a:off x="6578110" y="2204864"/>
            <a:ext cx="561975" cy="847725"/>
          </a:xfrm>
          <a:prstGeom prst="rect">
            <a:avLst/>
          </a:prstGeom>
          <a:noFill/>
        </p:spPr>
      </p:pic>
      <p:pic>
        <p:nvPicPr>
          <p:cNvPr id="15" name="Picture 13" descr="E:\Dropbox\Doppelkopf\Karten\HerzNeun.png"/>
          <p:cNvPicPr>
            <a:picLocks noChangeAspect="1" noChangeArrowheads="1"/>
          </p:cNvPicPr>
          <p:nvPr/>
        </p:nvPicPr>
        <p:blipFill>
          <a:blip r:embed="rId14" cstate="print"/>
          <a:srcRect/>
          <a:stretch>
            <a:fillRect/>
          </a:stretch>
        </p:blipFill>
        <p:spPr bwMode="auto">
          <a:xfrm>
            <a:off x="7175592" y="2204864"/>
            <a:ext cx="552450" cy="828675"/>
          </a:xfrm>
          <a:prstGeom prst="rect">
            <a:avLst/>
          </a:prstGeom>
          <a:noFill/>
        </p:spPr>
      </p:pic>
      <p:sp>
        <p:nvSpPr>
          <p:cNvPr id="29" name="Textfeld 28"/>
          <p:cNvSpPr txBox="1"/>
          <p:nvPr/>
        </p:nvSpPr>
        <p:spPr>
          <a:xfrm>
            <a:off x="539552" y="3573016"/>
            <a:ext cx="7200800" cy="2585323"/>
          </a:xfrm>
          <a:prstGeom prst="rect">
            <a:avLst/>
          </a:prstGeom>
          <a:noFill/>
        </p:spPr>
        <p:txBody>
          <a:bodyPr wrap="square" rtlCol="0">
            <a:spAutoFit/>
          </a:bodyPr>
          <a:lstStyle/>
          <a:p>
            <a:pPr>
              <a:buFont typeface="Arial" pitchFamily="34" charset="0"/>
              <a:buChar char="•"/>
              <a:tabLst>
                <a:tab pos="1160463" algn="l"/>
                <a:tab pos="1433513" algn="l"/>
              </a:tabLst>
            </a:pPr>
            <a:r>
              <a:rPr lang="de-DE" dirty="0" smtClean="0"/>
              <a:t> </a:t>
            </a:r>
            <a:r>
              <a:rPr lang="de-DE" dirty="0" err="1" smtClean="0"/>
              <a:t>Dulle</a:t>
            </a:r>
            <a:r>
              <a:rPr lang="de-DE" dirty="0" smtClean="0"/>
              <a:t> 	= 25</a:t>
            </a:r>
          </a:p>
          <a:p>
            <a:pPr>
              <a:buFont typeface="Arial" pitchFamily="34" charset="0"/>
              <a:buChar char="•"/>
              <a:tabLst>
                <a:tab pos="1160463" algn="l"/>
                <a:tab pos="1433513" algn="l"/>
              </a:tabLst>
            </a:pPr>
            <a:r>
              <a:rPr lang="de-DE" dirty="0" smtClean="0"/>
              <a:t> Alte 	= 20</a:t>
            </a:r>
          </a:p>
          <a:p>
            <a:pPr>
              <a:buFont typeface="Arial" pitchFamily="34" charset="0"/>
              <a:buChar char="•"/>
              <a:tabLst>
                <a:tab pos="1160463" algn="l"/>
                <a:tab pos="1433513" algn="l"/>
              </a:tabLst>
            </a:pPr>
            <a:r>
              <a:rPr lang="de-DE" dirty="0" smtClean="0"/>
              <a:t> Blaue 	= 15</a:t>
            </a:r>
          </a:p>
          <a:p>
            <a:pPr>
              <a:buFont typeface="Arial" pitchFamily="34" charset="0"/>
              <a:buChar char="•"/>
              <a:tabLst>
                <a:tab pos="1160463" algn="l"/>
                <a:tab pos="1433513" algn="l"/>
              </a:tabLst>
            </a:pPr>
            <a:r>
              <a:rPr lang="de-DE" dirty="0" smtClean="0"/>
              <a:t> Pik Ass 	= 20</a:t>
            </a:r>
          </a:p>
          <a:p>
            <a:pPr>
              <a:buFont typeface="Arial" pitchFamily="34" charset="0"/>
              <a:buChar char="•"/>
              <a:tabLst>
                <a:tab pos="1160463" algn="l"/>
                <a:tab pos="1433513" algn="l"/>
              </a:tabLst>
            </a:pPr>
            <a:r>
              <a:rPr lang="de-DE" dirty="0" smtClean="0"/>
              <a:t> Kreuz Ass 	= 25</a:t>
            </a:r>
          </a:p>
          <a:p>
            <a:pPr>
              <a:buFont typeface="Arial" pitchFamily="34" charset="0"/>
              <a:buChar char="•"/>
            </a:pPr>
            <a:endParaRPr lang="de-DE" dirty="0" smtClean="0"/>
          </a:p>
          <a:p>
            <a:r>
              <a:rPr lang="de-DE" dirty="0" smtClean="0"/>
              <a:t>Erwartungswert 105 ! Ich würde wg. der Trumpfkürze der Blauen keinen Stich zumuten aber immer noch 90 Erwartungswert. Selbst wenn Pik gestochen wird immer noch rund 70+ Punkte also </a:t>
            </a:r>
            <a:r>
              <a:rPr lang="de-DE" b="1" dirty="0" smtClean="0"/>
              <a:t>RE!</a:t>
            </a:r>
            <a:endParaRPr lang="de-DE"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par>
                                <p:cTn id="14" presetID="3" presetClass="entr" presetSubtype="1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linds(horizontal)">
                                      <p:cBhvr>
                                        <p:cTn id="16" dur="500"/>
                                        <p:tgtEl>
                                          <p:spTgt spid="9"/>
                                        </p:tgtEl>
                                      </p:cBhvr>
                                    </p:animEffect>
                                  </p:childTnLst>
                                </p:cTn>
                              </p:par>
                              <p:par>
                                <p:cTn id="17" presetID="3" presetClass="entr" presetSubtype="1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linds(horizontal)">
                                      <p:cBhvr>
                                        <p:cTn id="19" dur="500"/>
                                        <p:tgtEl>
                                          <p:spTgt spid="10"/>
                                        </p:tgtEl>
                                      </p:cBhvr>
                                    </p:animEffect>
                                  </p:childTnLst>
                                </p:cTn>
                              </p:par>
                              <p:par>
                                <p:cTn id="20" presetID="3" presetClass="entr" presetSubtype="10" fill="hold" nodeType="withEffect">
                                  <p:stCondLst>
                                    <p:cond delay="0"/>
                                  </p:stCondLst>
                                  <p:childTnLst>
                                    <p:set>
                                      <p:cBhvr>
                                        <p:cTn id="21" dur="1" fill="hold">
                                          <p:stCondLst>
                                            <p:cond delay="0"/>
                                          </p:stCondLst>
                                        </p:cTn>
                                        <p:tgtEl>
                                          <p:spTgt spid="1031"/>
                                        </p:tgtEl>
                                        <p:attrNameLst>
                                          <p:attrName>style.visibility</p:attrName>
                                        </p:attrNameLst>
                                      </p:cBhvr>
                                      <p:to>
                                        <p:strVal val="visible"/>
                                      </p:to>
                                    </p:set>
                                    <p:animEffect transition="in" filter="blinds(horizontal)">
                                      <p:cBhvr>
                                        <p:cTn id="22" dur="500"/>
                                        <p:tgtEl>
                                          <p:spTgt spid="1031"/>
                                        </p:tgtEl>
                                      </p:cBhvr>
                                    </p:animEffect>
                                  </p:childTnLst>
                                </p:cTn>
                              </p:par>
                              <p:par>
                                <p:cTn id="23" presetID="3" presetClass="entr" presetSubtype="10" fill="hold" nodeType="withEffect">
                                  <p:stCondLst>
                                    <p:cond delay="0"/>
                                  </p:stCondLst>
                                  <p:childTnLst>
                                    <p:set>
                                      <p:cBhvr>
                                        <p:cTn id="24" dur="1" fill="hold">
                                          <p:stCondLst>
                                            <p:cond delay="0"/>
                                          </p:stCondLst>
                                        </p:cTn>
                                        <p:tgtEl>
                                          <p:spTgt spid="1032"/>
                                        </p:tgtEl>
                                        <p:attrNameLst>
                                          <p:attrName>style.visibility</p:attrName>
                                        </p:attrNameLst>
                                      </p:cBhvr>
                                      <p:to>
                                        <p:strVal val="visible"/>
                                      </p:to>
                                    </p:set>
                                    <p:animEffect transition="in" filter="blinds(horizontal)">
                                      <p:cBhvr>
                                        <p:cTn id="25" dur="500"/>
                                        <p:tgtEl>
                                          <p:spTgt spid="1032"/>
                                        </p:tgtEl>
                                      </p:cBhvr>
                                    </p:animEffect>
                                  </p:childTnLst>
                                </p:cTn>
                              </p:par>
                              <p:par>
                                <p:cTn id="26" presetID="3" presetClass="entr" presetSubtype="10"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500"/>
                                        <p:tgtEl>
                                          <p:spTgt spid="11"/>
                                        </p:tgtEl>
                                      </p:cBhvr>
                                    </p:animEffect>
                                  </p:childTnLst>
                                </p:cTn>
                              </p:par>
                              <p:par>
                                <p:cTn id="29" presetID="3" presetClass="entr" presetSubtype="1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linds(horizontal)">
                                      <p:cBhvr>
                                        <p:cTn id="31" dur="500"/>
                                        <p:tgtEl>
                                          <p:spTgt spid="12"/>
                                        </p:tgtEl>
                                      </p:cBhvr>
                                    </p:animEffect>
                                  </p:childTnLst>
                                </p:cTn>
                              </p:par>
                              <p:par>
                                <p:cTn id="32" presetID="3" presetClass="entr" presetSubtype="10"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linds(horizontal)">
                                      <p:cBhvr>
                                        <p:cTn id="34" dur="500"/>
                                        <p:tgtEl>
                                          <p:spTgt spid="13"/>
                                        </p:tgtEl>
                                      </p:cBhvr>
                                    </p:animEffect>
                                  </p:childTnLst>
                                </p:cTn>
                              </p:par>
                              <p:par>
                                <p:cTn id="35" presetID="3" presetClass="entr" presetSubtype="1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par>
                                <p:cTn id="38" presetID="3" presetClass="entr" presetSubtype="10" fill="hold"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linds(horizontal)">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blinds(horizontal)">
                                      <p:cBhvr>
                                        <p:cTn id="4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2168542" cy="461665"/>
          </a:xfrm>
          <a:prstGeom prst="rect">
            <a:avLst/>
          </a:prstGeom>
          <a:noFill/>
        </p:spPr>
        <p:txBody>
          <a:bodyPr wrap="none" rtlCol="0">
            <a:spAutoFit/>
          </a:bodyPr>
          <a:lstStyle/>
          <a:p>
            <a:r>
              <a:rPr lang="de-DE" sz="2400" b="1" dirty="0" smtClean="0">
                <a:solidFill>
                  <a:schemeClr val="accent4">
                    <a:lumMod val="75000"/>
                  </a:schemeClr>
                </a:solidFill>
              </a:rPr>
              <a:t>Beispielsblätter</a:t>
            </a:r>
            <a:endParaRPr lang="de-DE" sz="2400" b="1" dirty="0">
              <a:solidFill>
                <a:schemeClr val="accent4">
                  <a:lumMod val="75000"/>
                </a:schemeClr>
              </a:solidFill>
            </a:endParaRPr>
          </a:p>
        </p:txBody>
      </p:sp>
      <p:sp>
        <p:nvSpPr>
          <p:cNvPr id="29" name="Textfeld 28"/>
          <p:cNvSpPr txBox="1"/>
          <p:nvPr/>
        </p:nvSpPr>
        <p:spPr>
          <a:xfrm>
            <a:off x="539552" y="3573016"/>
            <a:ext cx="7200800" cy="1754326"/>
          </a:xfrm>
          <a:prstGeom prst="rect">
            <a:avLst/>
          </a:prstGeom>
          <a:noFill/>
        </p:spPr>
        <p:txBody>
          <a:bodyPr wrap="square" rtlCol="0">
            <a:spAutoFit/>
          </a:bodyPr>
          <a:lstStyle/>
          <a:p>
            <a:pPr>
              <a:buFont typeface="Arial" pitchFamily="34" charset="0"/>
              <a:buChar char="•"/>
              <a:tabLst>
                <a:tab pos="1160463" algn="l"/>
                <a:tab pos="1433513" algn="l"/>
              </a:tabLst>
            </a:pPr>
            <a:r>
              <a:rPr lang="de-DE" dirty="0" smtClean="0"/>
              <a:t> </a:t>
            </a:r>
            <a:r>
              <a:rPr lang="de-DE" dirty="0" err="1" smtClean="0"/>
              <a:t>Dulle</a:t>
            </a:r>
            <a:r>
              <a:rPr lang="de-DE" dirty="0" smtClean="0"/>
              <a:t> 	= 25</a:t>
            </a:r>
          </a:p>
          <a:p>
            <a:pPr>
              <a:buFont typeface="Arial" pitchFamily="34" charset="0"/>
              <a:buChar char="•"/>
              <a:tabLst>
                <a:tab pos="1160463" algn="l"/>
                <a:tab pos="1433513" algn="l"/>
              </a:tabLst>
            </a:pPr>
            <a:r>
              <a:rPr lang="de-DE" dirty="0" smtClean="0"/>
              <a:t> Blaue 	= 15+10 = 25</a:t>
            </a:r>
          </a:p>
          <a:p>
            <a:pPr>
              <a:buFont typeface="Arial" pitchFamily="34" charset="0"/>
              <a:buChar char="•"/>
              <a:tabLst>
                <a:tab pos="1160463" algn="l"/>
                <a:tab pos="1433513" algn="l"/>
              </a:tabLst>
            </a:pPr>
            <a:endParaRPr lang="de-DE" dirty="0" smtClean="0"/>
          </a:p>
          <a:p>
            <a:r>
              <a:rPr lang="de-DE" dirty="0" smtClean="0"/>
              <a:t>Erwartungswert 50 also </a:t>
            </a:r>
            <a:r>
              <a:rPr lang="de-DE" b="1" dirty="0" smtClean="0"/>
              <a:t>kein Kontra</a:t>
            </a:r>
            <a:r>
              <a:rPr lang="de-DE" dirty="0" smtClean="0"/>
              <a:t>. Aber: Wenn der Partner die Asse spielen kann eine gute Gewinnchance</a:t>
            </a:r>
            <a:r>
              <a:rPr lang="de-DE" smtClean="0"/>
              <a:t>. Forsche </a:t>
            </a:r>
            <a:r>
              <a:rPr lang="de-DE" dirty="0" smtClean="0"/>
              <a:t>Spieler fragen hier auf Kontra ab!</a:t>
            </a:r>
            <a:endParaRPr lang="de-DE" b="1" dirty="0"/>
          </a:p>
        </p:txBody>
      </p:sp>
      <p:pic>
        <p:nvPicPr>
          <p:cNvPr id="2050" name="Picture 2" descr="E:\Dropbox\Doppelkopf\Karten\HerzZehn.png"/>
          <p:cNvPicPr>
            <a:picLocks noChangeAspect="1" noChangeArrowheads="1"/>
          </p:cNvPicPr>
          <p:nvPr/>
        </p:nvPicPr>
        <p:blipFill>
          <a:blip r:embed="rId2" cstate="print"/>
          <a:srcRect/>
          <a:stretch>
            <a:fillRect/>
          </a:stretch>
        </p:blipFill>
        <p:spPr bwMode="auto">
          <a:xfrm>
            <a:off x="467544" y="2276872"/>
            <a:ext cx="571500" cy="857250"/>
          </a:xfrm>
          <a:prstGeom prst="rect">
            <a:avLst/>
          </a:prstGeom>
          <a:noFill/>
        </p:spPr>
      </p:pic>
      <p:pic>
        <p:nvPicPr>
          <p:cNvPr id="2051" name="Picture 3" descr="E:\Dropbox\Doppelkopf\Karten\PikDame.png"/>
          <p:cNvPicPr>
            <a:picLocks noChangeAspect="1" noChangeArrowheads="1"/>
          </p:cNvPicPr>
          <p:nvPr/>
        </p:nvPicPr>
        <p:blipFill>
          <a:blip r:embed="rId3" cstate="print"/>
          <a:srcRect/>
          <a:stretch>
            <a:fillRect/>
          </a:stretch>
        </p:blipFill>
        <p:spPr bwMode="auto">
          <a:xfrm>
            <a:off x="1104637" y="2276872"/>
            <a:ext cx="561975" cy="828675"/>
          </a:xfrm>
          <a:prstGeom prst="rect">
            <a:avLst/>
          </a:prstGeom>
          <a:noFill/>
        </p:spPr>
      </p:pic>
      <p:pic>
        <p:nvPicPr>
          <p:cNvPr id="2052" name="Picture 4" descr="E:\Dropbox\Doppelkopf\Karten\PikDame.png"/>
          <p:cNvPicPr>
            <a:picLocks noChangeAspect="1" noChangeArrowheads="1"/>
          </p:cNvPicPr>
          <p:nvPr/>
        </p:nvPicPr>
        <p:blipFill>
          <a:blip r:embed="rId3" cstate="print"/>
          <a:srcRect/>
          <a:stretch>
            <a:fillRect/>
          </a:stretch>
        </p:blipFill>
        <p:spPr bwMode="auto">
          <a:xfrm>
            <a:off x="1732205" y="2276872"/>
            <a:ext cx="561975" cy="828675"/>
          </a:xfrm>
          <a:prstGeom prst="rect">
            <a:avLst/>
          </a:prstGeom>
          <a:noFill/>
        </p:spPr>
      </p:pic>
      <p:pic>
        <p:nvPicPr>
          <p:cNvPr id="2053" name="Picture 5" descr="E:\Dropbox\Doppelkopf\Karten\HerzDame.png"/>
          <p:cNvPicPr>
            <a:picLocks noChangeAspect="1" noChangeArrowheads="1"/>
          </p:cNvPicPr>
          <p:nvPr/>
        </p:nvPicPr>
        <p:blipFill>
          <a:blip r:embed="rId4" cstate="print"/>
          <a:srcRect/>
          <a:stretch>
            <a:fillRect/>
          </a:stretch>
        </p:blipFill>
        <p:spPr bwMode="auto">
          <a:xfrm>
            <a:off x="2359773" y="2276872"/>
            <a:ext cx="533400" cy="847725"/>
          </a:xfrm>
          <a:prstGeom prst="rect">
            <a:avLst/>
          </a:prstGeom>
          <a:noFill/>
        </p:spPr>
      </p:pic>
      <p:pic>
        <p:nvPicPr>
          <p:cNvPr id="2054" name="Picture 6" descr="E:\Dropbox\Doppelkopf\Karten\KaroDame.png"/>
          <p:cNvPicPr>
            <a:picLocks noChangeAspect="1" noChangeArrowheads="1"/>
          </p:cNvPicPr>
          <p:nvPr/>
        </p:nvPicPr>
        <p:blipFill>
          <a:blip r:embed="rId5" cstate="print"/>
          <a:srcRect/>
          <a:stretch>
            <a:fillRect/>
          </a:stretch>
        </p:blipFill>
        <p:spPr bwMode="auto">
          <a:xfrm>
            <a:off x="2958766" y="2276872"/>
            <a:ext cx="571500" cy="857250"/>
          </a:xfrm>
          <a:prstGeom prst="rect">
            <a:avLst/>
          </a:prstGeom>
          <a:noFill/>
        </p:spPr>
      </p:pic>
      <p:pic>
        <p:nvPicPr>
          <p:cNvPr id="2055" name="Picture 7" descr="E:\Dropbox\Doppelkopf\Karten\KaroZehn.png"/>
          <p:cNvPicPr>
            <a:picLocks noChangeAspect="1" noChangeArrowheads="1"/>
          </p:cNvPicPr>
          <p:nvPr/>
        </p:nvPicPr>
        <p:blipFill>
          <a:blip r:embed="rId6" cstate="print"/>
          <a:srcRect/>
          <a:stretch>
            <a:fillRect/>
          </a:stretch>
        </p:blipFill>
        <p:spPr bwMode="auto">
          <a:xfrm>
            <a:off x="3595859" y="2276872"/>
            <a:ext cx="552450" cy="847725"/>
          </a:xfrm>
          <a:prstGeom prst="rect">
            <a:avLst/>
          </a:prstGeom>
          <a:noFill/>
        </p:spPr>
      </p:pic>
      <p:pic>
        <p:nvPicPr>
          <p:cNvPr id="2056" name="Picture 8" descr="E:\Dropbox\Doppelkopf\Karten\KaroNeun.png"/>
          <p:cNvPicPr>
            <a:picLocks noChangeAspect="1" noChangeArrowheads="1"/>
          </p:cNvPicPr>
          <p:nvPr/>
        </p:nvPicPr>
        <p:blipFill>
          <a:blip r:embed="rId7" cstate="print"/>
          <a:srcRect/>
          <a:stretch>
            <a:fillRect/>
          </a:stretch>
        </p:blipFill>
        <p:spPr bwMode="auto">
          <a:xfrm>
            <a:off x="4213902" y="2276872"/>
            <a:ext cx="571500" cy="857250"/>
          </a:xfrm>
          <a:prstGeom prst="rect">
            <a:avLst/>
          </a:prstGeom>
          <a:noFill/>
        </p:spPr>
      </p:pic>
      <p:pic>
        <p:nvPicPr>
          <p:cNvPr id="2057" name="Picture 9" descr="E:\Dropbox\Doppelkopf\Karten\PikZehn.png"/>
          <p:cNvPicPr>
            <a:picLocks noChangeAspect="1" noChangeArrowheads="1"/>
          </p:cNvPicPr>
          <p:nvPr/>
        </p:nvPicPr>
        <p:blipFill>
          <a:blip r:embed="rId8" cstate="print"/>
          <a:srcRect/>
          <a:stretch>
            <a:fillRect/>
          </a:stretch>
        </p:blipFill>
        <p:spPr bwMode="auto">
          <a:xfrm>
            <a:off x="4850995" y="2276872"/>
            <a:ext cx="552450" cy="847725"/>
          </a:xfrm>
          <a:prstGeom prst="rect">
            <a:avLst/>
          </a:prstGeom>
          <a:noFill/>
        </p:spPr>
      </p:pic>
      <p:pic>
        <p:nvPicPr>
          <p:cNvPr id="2058" name="Picture 10" descr="E:\Dropbox\Doppelkopf\Karten\PikNeun.png"/>
          <p:cNvPicPr>
            <a:picLocks noChangeAspect="1" noChangeArrowheads="1"/>
          </p:cNvPicPr>
          <p:nvPr/>
        </p:nvPicPr>
        <p:blipFill>
          <a:blip r:embed="rId9" cstate="print"/>
          <a:srcRect/>
          <a:stretch>
            <a:fillRect/>
          </a:stretch>
        </p:blipFill>
        <p:spPr bwMode="auto">
          <a:xfrm>
            <a:off x="5469038" y="2276872"/>
            <a:ext cx="571500" cy="857250"/>
          </a:xfrm>
          <a:prstGeom prst="rect">
            <a:avLst/>
          </a:prstGeom>
          <a:noFill/>
        </p:spPr>
      </p:pic>
      <p:pic>
        <p:nvPicPr>
          <p:cNvPr id="2059" name="Picture 11" descr="E:\Dropbox\Doppelkopf\Karten\KreuzZehn.png"/>
          <p:cNvPicPr>
            <a:picLocks noChangeAspect="1" noChangeArrowheads="1"/>
          </p:cNvPicPr>
          <p:nvPr/>
        </p:nvPicPr>
        <p:blipFill>
          <a:blip r:embed="rId10" cstate="print"/>
          <a:srcRect/>
          <a:stretch>
            <a:fillRect/>
          </a:stretch>
        </p:blipFill>
        <p:spPr bwMode="auto">
          <a:xfrm>
            <a:off x="6106131" y="2276872"/>
            <a:ext cx="571500" cy="857250"/>
          </a:xfrm>
          <a:prstGeom prst="rect">
            <a:avLst/>
          </a:prstGeom>
          <a:noFill/>
        </p:spPr>
      </p:pic>
      <p:pic>
        <p:nvPicPr>
          <p:cNvPr id="2060" name="Picture 12" descr="E:\Dropbox\Doppelkopf\Karten\KreuzNeun.png"/>
          <p:cNvPicPr>
            <a:picLocks noChangeAspect="1" noChangeArrowheads="1"/>
          </p:cNvPicPr>
          <p:nvPr/>
        </p:nvPicPr>
        <p:blipFill>
          <a:blip r:embed="rId11" cstate="print"/>
          <a:srcRect/>
          <a:stretch>
            <a:fillRect/>
          </a:stretch>
        </p:blipFill>
        <p:spPr bwMode="auto">
          <a:xfrm>
            <a:off x="6743224" y="2276872"/>
            <a:ext cx="571500" cy="847725"/>
          </a:xfrm>
          <a:prstGeom prst="rect">
            <a:avLst/>
          </a:prstGeom>
          <a:noFill/>
        </p:spPr>
      </p:pic>
      <p:pic>
        <p:nvPicPr>
          <p:cNvPr id="2061" name="Picture 13" descr="E:\Dropbox\Doppelkopf\Karten\HerzKoenig.png"/>
          <p:cNvPicPr>
            <a:picLocks noChangeAspect="1" noChangeArrowheads="1"/>
          </p:cNvPicPr>
          <p:nvPr/>
        </p:nvPicPr>
        <p:blipFill>
          <a:blip r:embed="rId12" cstate="print"/>
          <a:srcRect/>
          <a:stretch>
            <a:fillRect/>
          </a:stretch>
        </p:blipFill>
        <p:spPr bwMode="auto">
          <a:xfrm>
            <a:off x="7380312" y="2276872"/>
            <a:ext cx="561975" cy="8477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par>
                                <p:cTn id="8" presetID="3" presetClass="entr" presetSubtype="10" fill="hold" nodeType="withEffect">
                                  <p:stCondLst>
                                    <p:cond delay="0"/>
                                  </p:stCondLst>
                                  <p:childTnLst>
                                    <p:set>
                                      <p:cBhvr>
                                        <p:cTn id="9" dur="1" fill="hold">
                                          <p:stCondLst>
                                            <p:cond delay="0"/>
                                          </p:stCondLst>
                                        </p:cTn>
                                        <p:tgtEl>
                                          <p:spTgt spid="2051"/>
                                        </p:tgtEl>
                                        <p:attrNameLst>
                                          <p:attrName>style.visibility</p:attrName>
                                        </p:attrNameLst>
                                      </p:cBhvr>
                                      <p:to>
                                        <p:strVal val="visible"/>
                                      </p:to>
                                    </p:set>
                                    <p:animEffect transition="in" filter="blinds(horizontal)">
                                      <p:cBhvr>
                                        <p:cTn id="10" dur="500"/>
                                        <p:tgtEl>
                                          <p:spTgt spid="2051"/>
                                        </p:tgtEl>
                                      </p:cBhvr>
                                    </p:animEffect>
                                  </p:childTnLst>
                                </p:cTn>
                              </p:par>
                              <p:par>
                                <p:cTn id="11" presetID="3" presetClass="entr" presetSubtype="10" fill="hold" nodeType="withEffect">
                                  <p:stCondLst>
                                    <p:cond delay="0"/>
                                  </p:stCondLst>
                                  <p:childTnLst>
                                    <p:set>
                                      <p:cBhvr>
                                        <p:cTn id="12" dur="1" fill="hold">
                                          <p:stCondLst>
                                            <p:cond delay="0"/>
                                          </p:stCondLst>
                                        </p:cTn>
                                        <p:tgtEl>
                                          <p:spTgt spid="2052"/>
                                        </p:tgtEl>
                                        <p:attrNameLst>
                                          <p:attrName>style.visibility</p:attrName>
                                        </p:attrNameLst>
                                      </p:cBhvr>
                                      <p:to>
                                        <p:strVal val="visible"/>
                                      </p:to>
                                    </p:set>
                                    <p:animEffect transition="in" filter="blinds(horizontal)">
                                      <p:cBhvr>
                                        <p:cTn id="13" dur="500"/>
                                        <p:tgtEl>
                                          <p:spTgt spid="2052"/>
                                        </p:tgtEl>
                                      </p:cBhvr>
                                    </p:animEffect>
                                  </p:childTnLst>
                                </p:cTn>
                              </p:par>
                              <p:par>
                                <p:cTn id="14" presetID="3" presetClass="entr" presetSubtype="10" fill="hold" nodeType="withEffect">
                                  <p:stCondLst>
                                    <p:cond delay="0"/>
                                  </p:stCondLst>
                                  <p:childTnLst>
                                    <p:set>
                                      <p:cBhvr>
                                        <p:cTn id="15" dur="1" fill="hold">
                                          <p:stCondLst>
                                            <p:cond delay="0"/>
                                          </p:stCondLst>
                                        </p:cTn>
                                        <p:tgtEl>
                                          <p:spTgt spid="2053"/>
                                        </p:tgtEl>
                                        <p:attrNameLst>
                                          <p:attrName>style.visibility</p:attrName>
                                        </p:attrNameLst>
                                      </p:cBhvr>
                                      <p:to>
                                        <p:strVal val="visible"/>
                                      </p:to>
                                    </p:set>
                                    <p:animEffect transition="in" filter="blinds(horizontal)">
                                      <p:cBhvr>
                                        <p:cTn id="16" dur="500"/>
                                        <p:tgtEl>
                                          <p:spTgt spid="2053"/>
                                        </p:tgtEl>
                                      </p:cBhvr>
                                    </p:animEffect>
                                  </p:childTnLst>
                                </p:cTn>
                              </p:par>
                              <p:par>
                                <p:cTn id="17" presetID="3" presetClass="entr" presetSubtype="10" fill="hold" nodeType="withEffect">
                                  <p:stCondLst>
                                    <p:cond delay="0"/>
                                  </p:stCondLst>
                                  <p:childTnLst>
                                    <p:set>
                                      <p:cBhvr>
                                        <p:cTn id="18" dur="1" fill="hold">
                                          <p:stCondLst>
                                            <p:cond delay="0"/>
                                          </p:stCondLst>
                                        </p:cTn>
                                        <p:tgtEl>
                                          <p:spTgt spid="2054"/>
                                        </p:tgtEl>
                                        <p:attrNameLst>
                                          <p:attrName>style.visibility</p:attrName>
                                        </p:attrNameLst>
                                      </p:cBhvr>
                                      <p:to>
                                        <p:strVal val="visible"/>
                                      </p:to>
                                    </p:set>
                                    <p:animEffect transition="in" filter="blinds(horizontal)">
                                      <p:cBhvr>
                                        <p:cTn id="19" dur="500"/>
                                        <p:tgtEl>
                                          <p:spTgt spid="2054"/>
                                        </p:tgtEl>
                                      </p:cBhvr>
                                    </p:animEffect>
                                  </p:childTnLst>
                                </p:cTn>
                              </p:par>
                              <p:par>
                                <p:cTn id="20" presetID="3" presetClass="entr" presetSubtype="10" fill="hold" nodeType="withEffect">
                                  <p:stCondLst>
                                    <p:cond delay="0"/>
                                  </p:stCondLst>
                                  <p:childTnLst>
                                    <p:set>
                                      <p:cBhvr>
                                        <p:cTn id="21" dur="1" fill="hold">
                                          <p:stCondLst>
                                            <p:cond delay="0"/>
                                          </p:stCondLst>
                                        </p:cTn>
                                        <p:tgtEl>
                                          <p:spTgt spid="2055"/>
                                        </p:tgtEl>
                                        <p:attrNameLst>
                                          <p:attrName>style.visibility</p:attrName>
                                        </p:attrNameLst>
                                      </p:cBhvr>
                                      <p:to>
                                        <p:strVal val="visible"/>
                                      </p:to>
                                    </p:set>
                                    <p:animEffect transition="in" filter="blinds(horizontal)">
                                      <p:cBhvr>
                                        <p:cTn id="22" dur="500"/>
                                        <p:tgtEl>
                                          <p:spTgt spid="2055"/>
                                        </p:tgtEl>
                                      </p:cBhvr>
                                    </p:animEffect>
                                  </p:childTnLst>
                                </p:cTn>
                              </p:par>
                              <p:par>
                                <p:cTn id="23" presetID="3" presetClass="entr" presetSubtype="10" fill="hold" nodeType="withEffect">
                                  <p:stCondLst>
                                    <p:cond delay="0"/>
                                  </p:stCondLst>
                                  <p:childTnLst>
                                    <p:set>
                                      <p:cBhvr>
                                        <p:cTn id="24" dur="1" fill="hold">
                                          <p:stCondLst>
                                            <p:cond delay="0"/>
                                          </p:stCondLst>
                                        </p:cTn>
                                        <p:tgtEl>
                                          <p:spTgt spid="2056"/>
                                        </p:tgtEl>
                                        <p:attrNameLst>
                                          <p:attrName>style.visibility</p:attrName>
                                        </p:attrNameLst>
                                      </p:cBhvr>
                                      <p:to>
                                        <p:strVal val="visible"/>
                                      </p:to>
                                    </p:set>
                                    <p:animEffect transition="in" filter="blinds(horizontal)">
                                      <p:cBhvr>
                                        <p:cTn id="25" dur="500"/>
                                        <p:tgtEl>
                                          <p:spTgt spid="2056"/>
                                        </p:tgtEl>
                                      </p:cBhvr>
                                    </p:animEffect>
                                  </p:childTnLst>
                                </p:cTn>
                              </p:par>
                              <p:par>
                                <p:cTn id="26" presetID="3" presetClass="entr" presetSubtype="10" fill="hold" nodeType="withEffect">
                                  <p:stCondLst>
                                    <p:cond delay="0"/>
                                  </p:stCondLst>
                                  <p:childTnLst>
                                    <p:set>
                                      <p:cBhvr>
                                        <p:cTn id="27" dur="1" fill="hold">
                                          <p:stCondLst>
                                            <p:cond delay="0"/>
                                          </p:stCondLst>
                                        </p:cTn>
                                        <p:tgtEl>
                                          <p:spTgt spid="2057"/>
                                        </p:tgtEl>
                                        <p:attrNameLst>
                                          <p:attrName>style.visibility</p:attrName>
                                        </p:attrNameLst>
                                      </p:cBhvr>
                                      <p:to>
                                        <p:strVal val="visible"/>
                                      </p:to>
                                    </p:set>
                                    <p:animEffect transition="in" filter="blinds(horizontal)">
                                      <p:cBhvr>
                                        <p:cTn id="28" dur="500"/>
                                        <p:tgtEl>
                                          <p:spTgt spid="2057"/>
                                        </p:tgtEl>
                                      </p:cBhvr>
                                    </p:animEffect>
                                  </p:childTnLst>
                                </p:cTn>
                              </p:par>
                              <p:par>
                                <p:cTn id="29" presetID="3" presetClass="entr" presetSubtype="10" fill="hold" nodeType="withEffect">
                                  <p:stCondLst>
                                    <p:cond delay="0"/>
                                  </p:stCondLst>
                                  <p:childTnLst>
                                    <p:set>
                                      <p:cBhvr>
                                        <p:cTn id="30" dur="1" fill="hold">
                                          <p:stCondLst>
                                            <p:cond delay="0"/>
                                          </p:stCondLst>
                                        </p:cTn>
                                        <p:tgtEl>
                                          <p:spTgt spid="2058"/>
                                        </p:tgtEl>
                                        <p:attrNameLst>
                                          <p:attrName>style.visibility</p:attrName>
                                        </p:attrNameLst>
                                      </p:cBhvr>
                                      <p:to>
                                        <p:strVal val="visible"/>
                                      </p:to>
                                    </p:set>
                                    <p:animEffect transition="in" filter="blinds(horizontal)">
                                      <p:cBhvr>
                                        <p:cTn id="31" dur="500"/>
                                        <p:tgtEl>
                                          <p:spTgt spid="2058"/>
                                        </p:tgtEl>
                                      </p:cBhvr>
                                    </p:animEffect>
                                  </p:childTnLst>
                                </p:cTn>
                              </p:par>
                              <p:par>
                                <p:cTn id="32" presetID="3" presetClass="entr" presetSubtype="10" fill="hold" nodeType="withEffect">
                                  <p:stCondLst>
                                    <p:cond delay="0"/>
                                  </p:stCondLst>
                                  <p:childTnLst>
                                    <p:set>
                                      <p:cBhvr>
                                        <p:cTn id="33" dur="1" fill="hold">
                                          <p:stCondLst>
                                            <p:cond delay="0"/>
                                          </p:stCondLst>
                                        </p:cTn>
                                        <p:tgtEl>
                                          <p:spTgt spid="2059"/>
                                        </p:tgtEl>
                                        <p:attrNameLst>
                                          <p:attrName>style.visibility</p:attrName>
                                        </p:attrNameLst>
                                      </p:cBhvr>
                                      <p:to>
                                        <p:strVal val="visible"/>
                                      </p:to>
                                    </p:set>
                                    <p:animEffect transition="in" filter="blinds(horizontal)">
                                      <p:cBhvr>
                                        <p:cTn id="34" dur="500"/>
                                        <p:tgtEl>
                                          <p:spTgt spid="2059"/>
                                        </p:tgtEl>
                                      </p:cBhvr>
                                    </p:animEffect>
                                  </p:childTnLst>
                                </p:cTn>
                              </p:par>
                              <p:par>
                                <p:cTn id="35" presetID="3" presetClass="entr" presetSubtype="10" fill="hold" nodeType="withEffect">
                                  <p:stCondLst>
                                    <p:cond delay="0"/>
                                  </p:stCondLst>
                                  <p:childTnLst>
                                    <p:set>
                                      <p:cBhvr>
                                        <p:cTn id="36" dur="1" fill="hold">
                                          <p:stCondLst>
                                            <p:cond delay="0"/>
                                          </p:stCondLst>
                                        </p:cTn>
                                        <p:tgtEl>
                                          <p:spTgt spid="2060"/>
                                        </p:tgtEl>
                                        <p:attrNameLst>
                                          <p:attrName>style.visibility</p:attrName>
                                        </p:attrNameLst>
                                      </p:cBhvr>
                                      <p:to>
                                        <p:strVal val="visible"/>
                                      </p:to>
                                    </p:set>
                                    <p:animEffect transition="in" filter="blinds(horizontal)">
                                      <p:cBhvr>
                                        <p:cTn id="37" dur="500"/>
                                        <p:tgtEl>
                                          <p:spTgt spid="2060"/>
                                        </p:tgtEl>
                                      </p:cBhvr>
                                    </p:animEffect>
                                  </p:childTnLst>
                                </p:cTn>
                              </p:par>
                              <p:par>
                                <p:cTn id="38" presetID="3" presetClass="entr" presetSubtype="10" fill="hold" nodeType="withEffect">
                                  <p:stCondLst>
                                    <p:cond delay="0"/>
                                  </p:stCondLst>
                                  <p:childTnLst>
                                    <p:set>
                                      <p:cBhvr>
                                        <p:cTn id="39" dur="1" fill="hold">
                                          <p:stCondLst>
                                            <p:cond delay="0"/>
                                          </p:stCondLst>
                                        </p:cTn>
                                        <p:tgtEl>
                                          <p:spTgt spid="2061"/>
                                        </p:tgtEl>
                                        <p:attrNameLst>
                                          <p:attrName>style.visibility</p:attrName>
                                        </p:attrNameLst>
                                      </p:cBhvr>
                                      <p:to>
                                        <p:strVal val="visible"/>
                                      </p:to>
                                    </p:set>
                                    <p:animEffect transition="in" filter="blinds(horizontal)">
                                      <p:cBhvr>
                                        <p:cTn id="40" dur="500"/>
                                        <p:tgtEl>
                                          <p:spTgt spid="2061"/>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blinds(horizontal)">
                                      <p:cBhvr>
                                        <p:cTn id="4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2403543" cy="461665"/>
          </a:xfrm>
          <a:prstGeom prst="rect">
            <a:avLst/>
          </a:prstGeom>
          <a:noFill/>
        </p:spPr>
        <p:txBody>
          <a:bodyPr wrap="none" rtlCol="0">
            <a:spAutoFit/>
          </a:bodyPr>
          <a:lstStyle/>
          <a:p>
            <a:r>
              <a:rPr lang="de-DE" sz="2400" b="1" dirty="0" smtClean="0">
                <a:solidFill>
                  <a:schemeClr val="accent4">
                    <a:lumMod val="75000"/>
                  </a:schemeClr>
                </a:solidFill>
              </a:rPr>
              <a:t>Re nach Einheirat</a:t>
            </a:r>
            <a:endParaRPr lang="de-DE" sz="2400" b="1" dirty="0">
              <a:solidFill>
                <a:schemeClr val="accent4">
                  <a:lumMod val="75000"/>
                </a:schemeClr>
              </a:solidFill>
            </a:endParaRPr>
          </a:p>
        </p:txBody>
      </p:sp>
      <p:sp>
        <p:nvSpPr>
          <p:cNvPr id="17" name="Textfeld 16"/>
          <p:cNvSpPr txBox="1"/>
          <p:nvPr/>
        </p:nvSpPr>
        <p:spPr>
          <a:xfrm>
            <a:off x="467544" y="2276872"/>
            <a:ext cx="8136904" cy="3693319"/>
          </a:xfrm>
          <a:prstGeom prst="rect">
            <a:avLst/>
          </a:prstGeom>
          <a:noFill/>
        </p:spPr>
        <p:txBody>
          <a:bodyPr wrap="square" rtlCol="0">
            <a:spAutoFit/>
          </a:bodyPr>
          <a:lstStyle/>
          <a:p>
            <a:r>
              <a:rPr lang="de-DE" dirty="0" smtClean="0"/>
              <a:t>Grundsatz: Das Re muss auf das eigene Blatt gesagt werden. Da die Hochzeit in rund 80% der Fällen gewinnt, sollten mindestens 1,5 </a:t>
            </a:r>
            <a:r>
              <a:rPr lang="de-DE" b="1" i="1" dirty="0" smtClean="0"/>
              <a:t>nicht sichtbare</a:t>
            </a:r>
            <a:r>
              <a:rPr lang="de-DE" dirty="0" smtClean="0"/>
              <a:t> Stärken vorhanden sein, damit das eigene Re gegeben werden kann.  Hat man nur 1 Stärke, so kann diese durch zögern bekannt gegeben werden.</a:t>
            </a:r>
          </a:p>
          <a:p>
            <a:endParaRPr lang="de-DE" b="1" dirty="0" smtClean="0"/>
          </a:p>
          <a:p>
            <a:r>
              <a:rPr lang="de-DE" b="1" dirty="0" smtClean="0"/>
              <a:t>Ganze Stärken sind:</a:t>
            </a:r>
          </a:p>
          <a:p>
            <a:pPr>
              <a:buFont typeface="Arial" pitchFamily="34" charset="0"/>
              <a:buChar char="•"/>
            </a:pPr>
            <a:r>
              <a:rPr lang="de-DE" dirty="0" smtClean="0"/>
              <a:t> </a:t>
            </a:r>
            <a:r>
              <a:rPr lang="de-DE" dirty="0" err="1" smtClean="0"/>
              <a:t>Dulle</a:t>
            </a:r>
            <a:endParaRPr lang="de-DE" dirty="0" smtClean="0"/>
          </a:p>
          <a:p>
            <a:pPr>
              <a:buFont typeface="Arial" pitchFamily="34" charset="0"/>
              <a:buChar char="•"/>
            </a:pPr>
            <a:r>
              <a:rPr lang="de-DE" dirty="0" smtClean="0"/>
              <a:t> </a:t>
            </a:r>
            <a:r>
              <a:rPr lang="de-DE" dirty="0" err="1" smtClean="0"/>
              <a:t>Chicane</a:t>
            </a:r>
            <a:r>
              <a:rPr lang="de-DE" dirty="0" smtClean="0"/>
              <a:t> Schwarz (Keine Karte einer Fehlfarbe)</a:t>
            </a:r>
          </a:p>
          <a:p>
            <a:pPr>
              <a:buFont typeface="Arial" pitchFamily="34" charset="0"/>
              <a:buChar char="•"/>
            </a:pPr>
            <a:endParaRPr lang="de-DE" dirty="0" smtClean="0"/>
          </a:p>
          <a:p>
            <a:r>
              <a:rPr lang="de-DE" b="1" dirty="0" smtClean="0"/>
              <a:t>Halbe Stärken sind:</a:t>
            </a:r>
          </a:p>
          <a:p>
            <a:pPr>
              <a:buFont typeface="Arial" pitchFamily="34" charset="0"/>
              <a:buChar char="•"/>
            </a:pPr>
            <a:r>
              <a:rPr lang="de-DE" dirty="0" smtClean="0"/>
              <a:t> Blaue</a:t>
            </a:r>
          </a:p>
          <a:p>
            <a:pPr>
              <a:buFont typeface="Arial" pitchFamily="34" charset="0"/>
              <a:buChar char="•"/>
            </a:pPr>
            <a:r>
              <a:rPr lang="de-DE" dirty="0" smtClean="0"/>
              <a:t> Ass einer schwarzen Farbe (nicht Anspielkarte, die ist ja sichtbar)</a:t>
            </a:r>
          </a:p>
          <a:p>
            <a:pPr>
              <a:buFont typeface="Arial" pitchFamily="34" charset="0"/>
              <a:buChar char="•"/>
            </a:pPr>
            <a:r>
              <a:rPr lang="de-DE" dirty="0" smtClean="0"/>
              <a:t> </a:t>
            </a:r>
            <a:r>
              <a:rPr lang="de-DE" dirty="0" err="1" smtClean="0"/>
              <a:t>Chicane</a:t>
            </a:r>
            <a:r>
              <a:rPr lang="de-DE" dirty="0" smtClean="0"/>
              <a:t> Herz</a:t>
            </a:r>
            <a:endParaRPr lang="de-DE"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4551182" cy="461665"/>
          </a:xfrm>
          <a:prstGeom prst="rect">
            <a:avLst/>
          </a:prstGeom>
          <a:noFill/>
        </p:spPr>
        <p:txBody>
          <a:bodyPr wrap="none" rtlCol="0">
            <a:spAutoFit/>
          </a:bodyPr>
          <a:lstStyle/>
          <a:p>
            <a:r>
              <a:rPr lang="de-DE" sz="2400" b="1" dirty="0" smtClean="0">
                <a:solidFill>
                  <a:schemeClr val="accent4">
                    <a:lumMod val="75000"/>
                  </a:schemeClr>
                </a:solidFill>
              </a:rPr>
              <a:t>Beispielsblatt (Einheirat mit </a:t>
            </a:r>
            <a:r>
              <a:rPr lang="de-DE" sz="2400" b="1" dirty="0" err="1" smtClean="0">
                <a:solidFill>
                  <a:schemeClr val="accent4">
                    <a:lumMod val="75000"/>
                  </a:schemeClr>
                </a:solidFill>
              </a:rPr>
              <a:t>Dulle</a:t>
            </a:r>
            <a:r>
              <a:rPr lang="de-DE" sz="2400" b="1" dirty="0" smtClean="0">
                <a:solidFill>
                  <a:schemeClr val="accent4">
                    <a:lumMod val="75000"/>
                  </a:schemeClr>
                </a:solidFill>
              </a:rPr>
              <a:t>)</a:t>
            </a:r>
            <a:endParaRPr lang="de-DE" sz="2400" b="1" dirty="0">
              <a:solidFill>
                <a:schemeClr val="accent4">
                  <a:lumMod val="75000"/>
                </a:schemeClr>
              </a:solidFill>
            </a:endParaRPr>
          </a:p>
        </p:txBody>
      </p:sp>
      <p:sp>
        <p:nvSpPr>
          <p:cNvPr id="29" name="Textfeld 28"/>
          <p:cNvSpPr txBox="1"/>
          <p:nvPr/>
        </p:nvSpPr>
        <p:spPr>
          <a:xfrm>
            <a:off x="539552" y="3573016"/>
            <a:ext cx="7200800" cy="1477328"/>
          </a:xfrm>
          <a:prstGeom prst="rect">
            <a:avLst/>
          </a:prstGeom>
          <a:noFill/>
        </p:spPr>
        <p:txBody>
          <a:bodyPr wrap="square" rtlCol="0">
            <a:spAutoFit/>
          </a:bodyPr>
          <a:lstStyle/>
          <a:p>
            <a:pPr>
              <a:tabLst>
                <a:tab pos="1160463" algn="l"/>
                <a:tab pos="1433513" algn="l"/>
              </a:tabLst>
            </a:pPr>
            <a:r>
              <a:rPr lang="de-DE" dirty="0" smtClean="0"/>
              <a:t>Fortsetzung mit Kreuz Ass</a:t>
            </a:r>
          </a:p>
          <a:p>
            <a:pPr>
              <a:buFont typeface="Arial" pitchFamily="34" charset="0"/>
              <a:buChar char="•"/>
              <a:tabLst>
                <a:tab pos="1160463" algn="l"/>
                <a:tab pos="1433513" algn="l"/>
              </a:tabLst>
            </a:pPr>
            <a:r>
              <a:rPr lang="de-DE" dirty="0" smtClean="0"/>
              <a:t> Pik Dame = ½ Stärke</a:t>
            </a:r>
          </a:p>
          <a:p>
            <a:pPr>
              <a:buFont typeface="Arial" pitchFamily="34" charset="0"/>
              <a:buChar char="•"/>
              <a:tabLst>
                <a:tab pos="1160463" algn="l"/>
                <a:tab pos="1433513" algn="l"/>
              </a:tabLst>
            </a:pPr>
            <a:r>
              <a:rPr lang="de-DE" dirty="0" smtClean="0"/>
              <a:t> Pik Ass = ½ Stärke</a:t>
            </a:r>
          </a:p>
          <a:p>
            <a:pPr>
              <a:buFont typeface="Arial" pitchFamily="34" charset="0"/>
              <a:buChar char="•"/>
              <a:tabLst>
                <a:tab pos="1160463" algn="l"/>
                <a:tab pos="1433513" algn="l"/>
              </a:tabLst>
            </a:pPr>
            <a:endParaRPr lang="de-DE" dirty="0" smtClean="0"/>
          </a:p>
          <a:p>
            <a:pPr>
              <a:tabLst>
                <a:tab pos="1160463" algn="l"/>
                <a:tab pos="1433513" algn="l"/>
              </a:tabLst>
            </a:pPr>
            <a:r>
              <a:rPr lang="de-DE" dirty="0" smtClean="0"/>
              <a:t>Kein Re, Fortsetzung Kreuz Ass mit </a:t>
            </a:r>
            <a:r>
              <a:rPr lang="de-DE" dirty="0" err="1" smtClean="0"/>
              <a:t>anzögern</a:t>
            </a:r>
            <a:r>
              <a:rPr lang="de-DE" dirty="0" smtClean="0"/>
              <a:t>.</a:t>
            </a:r>
            <a:endParaRPr lang="de-DE" dirty="0"/>
          </a:p>
        </p:txBody>
      </p:sp>
      <p:pic>
        <p:nvPicPr>
          <p:cNvPr id="3074" name="Picture 2" descr="E:\Dropbox\Doppelkopf\Karten\PikDame.png"/>
          <p:cNvPicPr>
            <a:picLocks noChangeAspect="1" noChangeArrowheads="1"/>
          </p:cNvPicPr>
          <p:nvPr/>
        </p:nvPicPr>
        <p:blipFill>
          <a:blip r:embed="rId2" cstate="print"/>
          <a:srcRect/>
          <a:stretch>
            <a:fillRect/>
          </a:stretch>
        </p:blipFill>
        <p:spPr bwMode="auto">
          <a:xfrm>
            <a:off x="1130184" y="2190590"/>
            <a:ext cx="561975" cy="828675"/>
          </a:xfrm>
          <a:prstGeom prst="rect">
            <a:avLst/>
          </a:prstGeom>
          <a:noFill/>
        </p:spPr>
      </p:pic>
      <p:pic>
        <p:nvPicPr>
          <p:cNvPr id="3075" name="Picture 3" descr="E:\Dropbox\Doppelkopf\Karten\HerzDame.png"/>
          <p:cNvPicPr>
            <a:picLocks noChangeAspect="1" noChangeArrowheads="1"/>
          </p:cNvPicPr>
          <p:nvPr/>
        </p:nvPicPr>
        <p:blipFill>
          <a:blip r:embed="rId3" cstate="print"/>
          <a:srcRect/>
          <a:stretch>
            <a:fillRect/>
          </a:stretch>
        </p:blipFill>
        <p:spPr bwMode="auto">
          <a:xfrm>
            <a:off x="1734410" y="2190590"/>
            <a:ext cx="533400" cy="847725"/>
          </a:xfrm>
          <a:prstGeom prst="rect">
            <a:avLst/>
          </a:prstGeom>
          <a:noFill/>
        </p:spPr>
      </p:pic>
      <p:pic>
        <p:nvPicPr>
          <p:cNvPr id="3076" name="Picture 4" descr="E:\Dropbox\Doppelkopf\Karten\KaroDame.png"/>
          <p:cNvPicPr>
            <a:picLocks noChangeAspect="1" noChangeArrowheads="1"/>
          </p:cNvPicPr>
          <p:nvPr/>
        </p:nvPicPr>
        <p:blipFill>
          <a:blip r:embed="rId4" cstate="print"/>
          <a:srcRect/>
          <a:stretch>
            <a:fillRect/>
          </a:stretch>
        </p:blipFill>
        <p:spPr bwMode="auto">
          <a:xfrm>
            <a:off x="2310061" y="2190590"/>
            <a:ext cx="571500" cy="857250"/>
          </a:xfrm>
          <a:prstGeom prst="rect">
            <a:avLst/>
          </a:prstGeom>
          <a:noFill/>
        </p:spPr>
      </p:pic>
      <p:pic>
        <p:nvPicPr>
          <p:cNvPr id="3077" name="Picture 5" descr="E:\Dropbox\Doppelkopf\Karten\HerzDame.png"/>
          <p:cNvPicPr>
            <a:picLocks noChangeAspect="1" noChangeArrowheads="1"/>
          </p:cNvPicPr>
          <p:nvPr/>
        </p:nvPicPr>
        <p:blipFill>
          <a:blip r:embed="rId3" cstate="print"/>
          <a:srcRect/>
          <a:stretch>
            <a:fillRect/>
          </a:stretch>
        </p:blipFill>
        <p:spPr bwMode="auto">
          <a:xfrm>
            <a:off x="2923812" y="2190590"/>
            <a:ext cx="533400" cy="847725"/>
          </a:xfrm>
          <a:prstGeom prst="rect">
            <a:avLst/>
          </a:prstGeom>
          <a:noFill/>
        </p:spPr>
      </p:pic>
      <p:pic>
        <p:nvPicPr>
          <p:cNvPr id="3078" name="Picture 6" descr="E:\Dropbox\Doppelkopf\Karten\KreuzBube.png"/>
          <p:cNvPicPr>
            <a:picLocks noChangeAspect="1" noChangeArrowheads="1"/>
          </p:cNvPicPr>
          <p:nvPr/>
        </p:nvPicPr>
        <p:blipFill>
          <a:blip r:embed="rId5" cstate="print"/>
          <a:srcRect/>
          <a:stretch>
            <a:fillRect/>
          </a:stretch>
        </p:blipFill>
        <p:spPr bwMode="auto">
          <a:xfrm>
            <a:off x="3499463" y="2190590"/>
            <a:ext cx="571500" cy="838200"/>
          </a:xfrm>
          <a:prstGeom prst="rect">
            <a:avLst/>
          </a:prstGeom>
          <a:noFill/>
        </p:spPr>
      </p:pic>
      <p:pic>
        <p:nvPicPr>
          <p:cNvPr id="3080" name="Picture 8" descr="E:\Dropbox\Doppelkopf\Karten\PikAs.png"/>
          <p:cNvPicPr>
            <a:picLocks noChangeAspect="1" noChangeArrowheads="1"/>
          </p:cNvPicPr>
          <p:nvPr/>
        </p:nvPicPr>
        <p:blipFill>
          <a:blip r:embed="rId6" cstate="print"/>
          <a:srcRect/>
          <a:stretch>
            <a:fillRect/>
          </a:stretch>
        </p:blipFill>
        <p:spPr bwMode="auto">
          <a:xfrm>
            <a:off x="4157872" y="2190590"/>
            <a:ext cx="561975" cy="847725"/>
          </a:xfrm>
          <a:prstGeom prst="rect">
            <a:avLst/>
          </a:prstGeom>
          <a:noFill/>
        </p:spPr>
      </p:pic>
      <p:pic>
        <p:nvPicPr>
          <p:cNvPr id="3081" name="Picture 9" descr="E:\Dropbox\Doppelkopf\Karten\PikNeun.png"/>
          <p:cNvPicPr>
            <a:picLocks noChangeAspect="1" noChangeArrowheads="1"/>
          </p:cNvPicPr>
          <p:nvPr/>
        </p:nvPicPr>
        <p:blipFill>
          <a:blip r:embed="rId7" cstate="print"/>
          <a:srcRect/>
          <a:stretch>
            <a:fillRect/>
          </a:stretch>
        </p:blipFill>
        <p:spPr bwMode="auto">
          <a:xfrm>
            <a:off x="5375849" y="2190590"/>
            <a:ext cx="571500" cy="857250"/>
          </a:xfrm>
          <a:prstGeom prst="rect">
            <a:avLst/>
          </a:prstGeom>
          <a:noFill/>
        </p:spPr>
      </p:pic>
      <p:pic>
        <p:nvPicPr>
          <p:cNvPr id="3082" name="Picture 10" descr="E:\Dropbox\Doppelkopf\Karten\PikKoenig.png"/>
          <p:cNvPicPr>
            <a:picLocks noChangeAspect="1" noChangeArrowheads="1"/>
          </p:cNvPicPr>
          <p:nvPr/>
        </p:nvPicPr>
        <p:blipFill>
          <a:blip r:embed="rId8" cstate="print"/>
          <a:srcRect/>
          <a:stretch>
            <a:fillRect/>
          </a:stretch>
        </p:blipFill>
        <p:spPr bwMode="auto">
          <a:xfrm>
            <a:off x="4762098" y="2190590"/>
            <a:ext cx="571500" cy="838200"/>
          </a:xfrm>
          <a:prstGeom prst="rect">
            <a:avLst/>
          </a:prstGeom>
          <a:noFill/>
        </p:spPr>
      </p:pic>
      <p:pic>
        <p:nvPicPr>
          <p:cNvPr id="3083" name="Picture 11" descr="E:\Dropbox\Doppelkopf\Karten\KreuzAs.png"/>
          <p:cNvPicPr>
            <a:picLocks noChangeAspect="1" noChangeArrowheads="1"/>
          </p:cNvPicPr>
          <p:nvPr/>
        </p:nvPicPr>
        <p:blipFill>
          <a:blip r:embed="rId9" cstate="print"/>
          <a:srcRect/>
          <a:stretch>
            <a:fillRect/>
          </a:stretch>
        </p:blipFill>
        <p:spPr bwMode="auto">
          <a:xfrm>
            <a:off x="5989600" y="2190590"/>
            <a:ext cx="571500" cy="857250"/>
          </a:xfrm>
          <a:prstGeom prst="rect">
            <a:avLst/>
          </a:prstGeom>
          <a:noFill/>
        </p:spPr>
      </p:pic>
      <p:pic>
        <p:nvPicPr>
          <p:cNvPr id="3084" name="Picture 12" descr="E:\Dropbox\Doppelkopf\Karten\KreuzKoenig.png"/>
          <p:cNvPicPr>
            <a:picLocks noChangeAspect="1" noChangeArrowheads="1"/>
          </p:cNvPicPr>
          <p:nvPr/>
        </p:nvPicPr>
        <p:blipFill>
          <a:blip r:embed="rId10" cstate="print"/>
          <a:srcRect/>
          <a:stretch>
            <a:fillRect/>
          </a:stretch>
        </p:blipFill>
        <p:spPr bwMode="auto">
          <a:xfrm>
            <a:off x="6603351" y="2190590"/>
            <a:ext cx="552450" cy="847725"/>
          </a:xfrm>
          <a:prstGeom prst="rect">
            <a:avLst/>
          </a:prstGeom>
          <a:noFill/>
        </p:spPr>
      </p:pic>
      <p:pic>
        <p:nvPicPr>
          <p:cNvPr id="3085" name="Picture 13" descr="E:\Dropbox\Doppelkopf\Karten\HerzKoenig.png"/>
          <p:cNvPicPr>
            <a:picLocks noChangeAspect="1" noChangeArrowheads="1"/>
          </p:cNvPicPr>
          <p:nvPr/>
        </p:nvPicPr>
        <p:blipFill>
          <a:blip r:embed="rId11" cstate="print"/>
          <a:srcRect/>
          <a:stretch>
            <a:fillRect/>
          </a:stretch>
        </p:blipFill>
        <p:spPr bwMode="auto">
          <a:xfrm>
            <a:off x="7198056" y="2190590"/>
            <a:ext cx="561975" cy="8477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linds(horizontal)">
                                      <p:cBhvr>
                                        <p:cTn id="7" dur="500"/>
                                        <p:tgtEl>
                                          <p:spTgt spid="3074"/>
                                        </p:tgtEl>
                                      </p:cBhvr>
                                    </p:animEffect>
                                  </p:childTnLst>
                                </p:cTn>
                              </p:par>
                              <p:par>
                                <p:cTn id="8" presetID="3" presetClass="entr" presetSubtype="10" fill="hold" nodeType="withEffect">
                                  <p:stCondLst>
                                    <p:cond delay="0"/>
                                  </p:stCondLst>
                                  <p:childTnLst>
                                    <p:set>
                                      <p:cBhvr>
                                        <p:cTn id="9" dur="1" fill="hold">
                                          <p:stCondLst>
                                            <p:cond delay="0"/>
                                          </p:stCondLst>
                                        </p:cTn>
                                        <p:tgtEl>
                                          <p:spTgt spid="3075"/>
                                        </p:tgtEl>
                                        <p:attrNameLst>
                                          <p:attrName>style.visibility</p:attrName>
                                        </p:attrNameLst>
                                      </p:cBhvr>
                                      <p:to>
                                        <p:strVal val="visible"/>
                                      </p:to>
                                    </p:set>
                                    <p:animEffect transition="in" filter="blinds(horizontal)">
                                      <p:cBhvr>
                                        <p:cTn id="10" dur="500"/>
                                        <p:tgtEl>
                                          <p:spTgt spid="3075"/>
                                        </p:tgtEl>
                                      </p:cBhvr>
                                    </p:animEffect>
                                  </p:childTnLst>
                                </p:cTn>
                              </p:par>
                              <p:par>
                                <p:cTn id="11" presetID="3" presetClass="entr" presetSubtype="10" fill="hold" nodeType="withEffect">
                                  <p:stCondLst>
                                    <p:cond delay="0"/>
                                  </p:stCondLst>
                                  <p:childTnLst>
                                    <p:set>
                                      <p:cBhvr>
                                        <p:cTn id="12" dur="1" fill="hold">
                                          <p:stCondLst>
                                            <p:cond delay="0"/>
                                          </p:stCondLst>
                                        </p:cTn>
                                        <p:tgtEl>
                                          <p:spTgt spid="3076"/>
                                        </p:tgtEl>
                                        <p:attrNameLst>
                                          <p:attrName>style.visibility</p:attrName>
                                        </p:attrNameLst>
                                      </p:cBhvr>
                                      <p:to>
                                        <p:strVal val="visible"/>
                                      </p:to>
                                    </p:set>
                                    <p:animEffect transition="in" filter="blinds(horizontal)">
                                      <p:cBhvr>
                                        <p:cTn id="13" dur="500"/>
                                        <p:tgtEl>
                                          <p:spTgt spid="3076"/>
                                        </p:tgtEl>
                                      </p:cBhvr>
                                    </p:animEffect>
                                  </p:childTnLst>
                                </p:cTn>
                              </p:par>
                              <p:par>
                                <p:cTn id="14" presetID="3" presetClass="entr" presetSubtype="10" fill="hold" nodeType="withEffect">
                                  <p:stCondLst>
                                    <p:cond delay="0"/>
                                  </p:stCondLst>
                                  <p:childTnLst>
                                    <p:set>
                                      <p:cBhvr>
                                        <p:cTn id="15" dur="1" fill="hold">
                                          <p:stCondLst>
                                            <p:cond delay="0"/>
                                          </p:stCondLst>
                                        </p:cTn>
                                        <p:tgtEl>
                                          <p:spTgt spid="3077"/>
                                        </p:tgtEl>
                                        <p:attrNameLst>
                                          <p:attrName>style.visibility</p:attrName>
                                        </p:attrNameLst>
                                      </p:cBhvr>
                                      <p:to>
                                        <p:strVal val="visible"/>
                                      </p:to>
                                    </p:set>
                                    <p:animEffect transition="in" filter="blinds(horizontal)">
                                      <p:cBhvr>
                                        <p:cTn id="16" dur="500"/>
                                        <p:tgtEl>
                                          <p:spTgt spid="3077"/>
                                        </p:tgtEl>
                                      </p:cBhvr>
                                    </p:animEffect>
                                  </p:childTnLst>
                                </p:cTn>
                              </p:par>
                              <p:par>
                                <p:cTn id="17" presetID="3" presetClass="entr" presetSubtype="10" fill="hold" nodeType="withEffect">
                                  <p:stCondLst>
                                    <p:cond delay="0"/>
                                  </p:stCondLst>
                                  <p:childTnLst>
                                    <p:set>
                                      <p:cBhvr>
                                        <p:cTn id="18" dur="1" fill="hold">
                                          <p:stCondLst>
                                            <p:cond delay="0"/>
                                          </p:stCondLst>
                                        </p:cTn>
                                        <p:tgtEl>
                                          <p:spTgt spid="3078"/>
                                        </p:tgtEl>
                                        <p:attrNameLst>
                                          <p:attrName>style.visibility</p:attrName>
                                        </p:attrNameLst>
                                      </p:cBhvr>
                                      <p:to>
                                        <p:strVal val="visible"/>
                                      </p:to>
                                    </p:set>
                                    <p:animEffect transition="in" filter="blinds(horizontal)">
                                      <p:cBhvr>
                                        <p:cTn id="19" dur="500"/>
                                        <p:tgtEl>
                                          <p:spTgt spid="3078"/>
                                        </p:tgtEl>
                                      </p:cBhvr>
                                    </p:animEffect>
                                  </p:childTnLst>
                                </p:cTn>
                              </p:par>
                              <p:par>
                                <p:cTn id="20" presetID="3" presetClass="entr" presetSubtype="10" fill="hold" nodeType="withEffect">
                                  <p:stCondLst>
                                    <p:cond delay="0"/>
                                  </p:stCondLst>
                                  <p:childTnLst>
                                    <p:set>
                                      <p:cBhvr>
                                        <p:cTn id="21" dur="1" fill="hold">
                                          <p:stCondLst>
                                            <p:cond delay="0"/>
                                          </p:stCondLst>
                                        </p:cTn>
                                        <p:tgtEl>
                                          <p:spTgt spid="3080"/>
                                        </p:tgtEl>
                                        <p:attrNameLst>
                                          <p:attrName>style.visibility</p:attrName>
                                        </p:attrNameLst>
                                      </p:cBhvr>
                                      <p:to>
                                        <p:strVal val="visible"/>
                                      </p:to>
                                    </p:set>
                                    <p:animEffect transition="in" filter="blinds(horizontal)">
                                      <p:cBhvr>
                                        <p:cTn id="22" dur="500"/>
                                        <p:tgtEl>
                                          <p:spTgt spid="3080"/>
                                        </p:tgtEl>
                                      </p:cBhvr>
                                    </p:animEffect>
                                  </p:childTnLst>
                                </p:cTn>
                              </p:par>
                              <p:par>
                                <p:cTn id="23" presetID="3" presetClass="entr" presetSubtype="10" fill="hold" nodeType="withEffect">
                                  <p:stCondLst>
                                    <p:cond delay="0"/>
                                  </p:stCondLst>
                                  <p:childTnLst>
                                    <p:set>
                                      <p:cBhvr>
                                        <p:cTn id="24" dur="1" fill="hold">
                                          <p:stCondLst>
                                            <p:cond delay="0"/>
                                          </p:stCondLst>
                                        </p:cTn>
                                        <p:tgtEl>
                                          <p:spTgt spid="3081"/>
                                        </p:tgtEl>
                                        <p:attrNameLst>
                                          <p:attrName>style.visibility</p:attrName>
                                        </p:attrNameLst>
                                      </p:cBhvr>
                                      <p:to>
                                        <p:strVal val="visible"/>
                                      </p:to>
                                    </p:set>
                                    <p:animEffect transition="in" filter="blinds(horizontal)">
                                      <p:cBhvr>
                                        <p:cTn id="25" dur="500"/>
                                        <p:tgtEl>
                                          <p:spTgt spid="3081"/>
                                        </p:tgtEl>
                                      </p:cBhvr>
                                    </p:animEffect>
                                  </p:childTnLst>
                                </p:cTn>
                              </p:par>
                              <p:par>
                                <p:cTn id="26" presetID="3" presetClass="entr" presetSubtype="10" fill="hold" nodeType="withEffect">
                                  <p:stCondLst>
                                    <p:cond delay="0"/>
                                  </p:stCondLst>
                                  <p:childTnLst>
                                    <p:set>
                                      <p:cBhvr>
                                        <p:cTn id="27" dur="1" fill="hold">
                                          <p:stCondLst>
                                            <p:cond delay="0"/>
                                          </p:stCondLst>
                                        </p:cTn>
                                        <p:tgtEl>
                                          <p:spTgt spid="3082"/>
                                        </p:tgtEl>
                                        <p:attrNameLst>
                                          <p:attrName>style.visibility</p:attrName>
                                        </p:attrNameLst>
                                      </p:cBhvr>
                                      <p:to>
                                        <p:strVal val="visible"/>
                                      </p:to>
                                    </p:set>
                                    <p:animEffect transition="in" filter="blinds(horizontal)">
                                      <p:cBhvr>
                                        <p:cTn id="28" dur="500"/>
                                        <p:tgtEl>
                                          <p:spTgt spid="3082"/>
                                        </p:tgtEl>
                                      </p:cBhvr>
                                    </p:animEffect>
                                  </p:childTnLst>
                                </p:cTn>
                              </p:par>
                              <p:par>
                                <p:cTn id="29" presetID="3" presetClass="entr" presetSubtype="10" fill="hold" nodeType="withEffect">
                                  <p:stCondLst>
                                    <p:cond delay="0"/>
                                  </p:stCondLst>
                                  <p:childTnLst>
                                    <p:set>
                                      <p:cBhvr>
                                        <p:cTn id="30" dur="1" fill="hold">
                                          <p:stCondLst>
                                            <p:cond delay="0"/>
                                          </p:stCondLst>
                                        </p:cTn>
                                        <p:tgtEl>
                                          <p:spTgt spid="3083"/>
                                        </p:tgtEl>
                                        <p:attrNameLst>
                                          <p:attrName>style.visibility</p:attrName>
                                        </p:attrNameLst>
                                      </p:cBhvr>
                                      <p:to>
                                        <p:strVal val="visible"/>
                                      </p:to>
                                    </p:set>
                                    <p:animEffect transition="in" filter="blinds(horizontal)">
                                      <p:cBhvr>
                                        <p:cTn id="31" dur="500"/>
                                        <p:tgtEl>
                                          <p:spTgt spid="3083"/>
                                        </p:tgtEl>
                                      </p:cBhvr>
                                    </p:animEffect>
                                  </p:childTnLst>
                                </p:cTn>
                              </p:par>
                              <p:par>
                                <p:cTn id="32" presetID="3" presetClass="entr" presetSubtype="10" fill="hold" nodeType="withEffect">
                                  <p:stCondLst>
                                    <p:cond delay="0"/>
                                  </p:stCondLst>
                                  <p:childTnLst>
                                    <p:set>
                                      <p:cBhvr>
                                        <p:cTn id="33" dur="1" fill="hold">
                                          <p:stCondLst>
                                            <p:cond delay="0"/>
                                          </p:stCondLst>
                                        </p:cTn>
                                        <p:tgtEl>
                                          <p:spTgt spid="3084"/>
                                        </p:tgtEl>
                                        <p:attrNameLst>
                                          <p:attrName>style.visibility</p:attrName>
                                        </p:attrNameLst>
                                      </p:cBhvr>
                                      <p:to>
                                        <p:strVal val="visible"/>
                                      </p:to>
                                    </p:set>
                                    <p:animEffect transition="in" filter="blinds(horizontal)">
                                      <p:cBhvr>
                                        <p:cTn id="34" dur="500"/>
                                        <p:tgtEl>
                                          <p:spTgt spid="3084"/>
                                        </p:tgtEl>
                                      </p:cBhvr>
                                    </p:animEffect>
                                  </p:childTnLst>
                                </p:cTn>
                              </p:par>
                              <p:par>
                                <p:cTn id="35" presetID="3" presetClass="entr" presetSubtype="10" fill="hold" nodeType="withEffect">
                                  <p:stCondLst>
                                    <p:cond delay="0"/>
                                  </p:stCondLst>
                                  <p:childTnLst>
                                    <p:set>
                                      <p:cBhvr>
                                        <p:cTn id="36" dur="1" fill="hold">
                                          <p:stCondLst>
                                            <p:cond delay="0"/>
                                          </p:stCondLst>
                                        </p:cTn>
                                        <p:tgtEl>
                                          <p:spTgt spid="3085"/>
                                        </p:tgtEl>
                                        <p:attrNameLst>
                                          <p:attrName>style.visibility</p:attrName>
                                        </p:attrNameLst>
                                      </p:cBhvr>
                                      <p:to>
                                        <p:strVal val="visible"/>
                                      </p:to>
                                    </p:set>
                                    <p:animEffect transition="in" filter="blinds(horizontal)">
                                      <p:cBhvr>
                                        <p:cTn id="37" dur="500"/>
                                        <p:tgtEl>
                                          <p:spTgt spid="308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blinds(horizontal)">
                                      <p:cBhvr>
                                        <p:cTn id="4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7182031" cy="461665"/>
          </a:xfrm>
          <a:prstGeom prst="rect">
            <a:avLst/>
          </a:prstGeom>
          <a:noFill/>
        </p:spPr>
        <p:txBody>
          <a:bodyPr wrap="none" rtlCol="0">
            <a:spAutoFit/>
          </a:bodyPr>
          <a:lstStyle/>
          <a:p>
            <a:r>
              <a:rPr lang="de-DE" sz="2400" b="1" dirty="0" smtClean="0">
                <a:solidFill>
                  <a:schemeClr val="accent4">
                    <a:lumMod val="75000"/>
                  </a:schemeClr>
                </a:solidFill>
              </a:rPr>
              <a:t>Erwartungswerte berechnen (bis 7 Trumpf anwendbar)</a:t>
            </a:r>
            <a:endParaRPr lang="de-DE" sz="2400" b="1" dirty="0">
              <a:solidFill>
                <a:schemeClr val="accent4">
                  <a:lumMod val="75000"/>
                </a:schemeClr>
              </a:solidFill>
            </a:endParaRPr>
          </a:p>
        </p:txBody>
      </p:sp>
      <p:sp>
        <p:nvSpPr>
          <p:cNvPr id="6" name="Rechteck 5"/>
          <p:cNvSpPr/>
          <p:nvPr/>
        </p:nvSpPr>
        <p:spPr>
          <a:xfrm>
            <a:off x="471312" y="2276872"/>
            <a:ext cx="7920880" cy="400110"/>
          </a:xfrm>
          <a:prstGeom prst="rect">
            <a:avLst/>
          </a:prstGeom>
        </p:spPr>
        <p:txBody>
          <a:bodyPr wrap="square">
            <a:spAutoFit/>
          </a:bodyPr>
          <a:lstStyle/>
          <a:p>
            <a:pPr marL="177800" indent="-177800"/>
            <a:r>
              <a:rPr lang="de-DE" sz="2000" b="1" dirty="0" smtClean="0"/>
              <a:t>Hinterher ist man immer schlauer!</a:t>
            </a:r>
            <a:endParaRPr lang="de-DE" sz="2000" dirty="0"/>
          </a:p>
        </p:txBody>
      </p:sp>
      <p:sp>
        <p:nvSpPr>
          <p:cNvPr id="5" name="Textfeld 4"/>
          <p:cNvSpPr txBox="1"/>
          <p:nvPr/>
        </p:nvSpPr>
        <p:spPr>
          <a:xfrm>
            <a:off x="484960" y="2708920"/>
            <a:ext cx="7992888" cy="1754326"/>
          </a:xfrm>
          <a:prstGeom prst="rect">
            <a:avLst/>
          </a:prstGeom>
          <a:noFill/>
        </p:spPr>
        <p:txBody>
          <a:bodyPr wrap="square" rtlCol="0">
            <a:spAutoFit/>
          </a:bodyPr>
          <a:lstStyle/>
          <a:p>
            <a:r>
              <a:rPr lang="de-DE" i="1" dirty="0" smtClean="0"/>
              <a:t>Partner</a:t>
            </a:r>
            <a:r>
              <a:rPr lang="de-DE" dirty="0" smtClean="0"/>
              <a:t>: Warum hast Du kein Re gesagt ?</a:t>
            </a:r>
            <a:br>
              <a:rPr lang="de-DE" dirty="0" smtClean="0"/>
            </a:br>
            <a:r>
              <a:rPr lang="de-DE" i="1" dirty="0" smtClean="0"/>
              <a:t>Ich</a:t>
            </a:r>
            <a:r>
              <a:rPr lang="de-DE" dirty="0" smtClean="0"/>
              <a:t>: Weil ich kein Blatt dazu hatte.</a:t>
            </a:r>
            <a:br>
              <a:rPr lang="de-DE" dirty="0" smtClean="0"/>
            </a:br>
            <a:r>
              <a:rPr lang="de-DE" i="1" dirty="0" smtClean="0"/>
              <a:t>Partner</a:t>
            </a:r>
            <a:r>
              <a:rPr lang="de-DE" dirty="0" smtClean="0"/>
              <a:t>: Zähl‘ mal Deine Punkte.</a:t>
            </a:r>
          </a:p>
          <a:p>
            <a:r>
              <a:rPr lang="de-DE" i="1" dirty="0" smtClean="0"/>
              <a:t>Ich</a:t>
            </a:r>
            <a:r>
              <a:rPr lang="de-DE" dirty="0" smtClean="0"/>
              <a:t>: 87</a:t>
            </a:r>
          </a:p>
          <a:p>
            <a:r>
              <a:rPr lang="de-DE" i="1" dirty="0" smtClean="0"/>
              <a:t>Partner</a:t>
            </a:r>
            <a:r>
              <a:rPr lang="de-DE" dirty="0" smtClean="0"/>
              <a:t>: Und da hast Du kein Re ?</a:t>
            </a:r>
          </a:p>
          <a:p>
            <a:r>
              <a:rPr lang="de-DE" i="1" dirty="0" smtClean="0"/>
              <a:t>Ich</a:t>
            </a:r>
            <a:r>
              <a:rPr lang="de-DE" dirty="0" smtClean="0"/>
              <a:t>: Wenn ich das vorher gewusst hätte, schon.</a:t>
            </a:r>
            <a:endParaRPr lang="de-DE" dirty="0"/>
          </a:p>
        </p:txBody>
      </p:sp>
      <p:sp>
        <p:nvSpPr>
          <p:cNvPr id="7" name="Textfeld 6"/>
          <p:cNvSpPr txBox="1"/>
          <p:nvPr/>
        </p:nvSpPr>
        <p:spPr>
          <a:xfrm>
            <a:off x="457664" y="4581128"/>
            <a:ext cx="8424936" cy="646331"/>
          </a:xfrm>
          <a:prstGeom prst="rect">
            <a:avLst/>
          </a:prstGeom>
          <a:noFill/>
        </p:spPr>
        <p:txBody>
          <a:bodyPr wrap="square" rtlCol="0">
            <a:spAutoFit/>
          </a:bodyPr>
          <a:lstStyle/>
          <a:p>
            <a:r>
              <a:rPr lang="de-DE" b="1" dirty="0" smtClean="0"/>
              <a:t>Bei normalverteilten Blättern (80%) kann ich meine Augenzahl vor dem Gesundmelden berechnen.</a:t>
            </a:r>
            <a:endParaRPr lang="de-DE"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pic>
        <p:nvPicPr>
          <p:cNvPr id="1026" name="Picture 2"/>
          <p:cNvPicPr>
            <a:picLocks noChangeAspect="1" noChangeArrowheads="1"/>
          </p:cNvPicPr>
          <p:nvPr/>
        </p:nvPicPr>
        <p:blipFill>
          <a:blip r:embed="rId2" cstate="print"/>
          <a:srcRect/>
          <a:stretch>
            <a:fillRect/>
          </a:stretch>
        </p:blipFill>
        <p:spPr bwMode="auto">
          <a:xfrm>
            <a:off x="1098200" y="1246132"/>
            <a:ext cx="7326213" cy="54890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Rechteck 5"/>
          <p:cNvSpPr/>
          <p:nvPr/>
        </p:nvSpPr>
        <p:spPr>
          <a:xfrm>
            <a:off x="444016" y="4845632"/>
            <a:ext cx="7920880" cy="646331"/>
          </a:xfrm>
          <a:prstGeom prst="rect">
            <a:avLst/>
          </a:prstGeom>
        </p:spPr>
        <p:txBody>
          <a:bodyPr wrap="square">
            <a:spAutoFit/>
          </a:bodyPr>
          <a:lstStyle/>
          <a:p>
            <a:pPr marL="177800" indent="-177800">
              <a:buFont typeface="Arial" pitchFamily="34" charset="0"/>
              <a:buChar char="•"/>
            </a:pPr>
            <a:r>
              <a:rPr lang="de-DE" dirty="0" smtClean="0"/>
              <a:t>Je nachdem, wie der erste schwarze </a:t>
            </a:r>
            <a:r>
              <a:rPr lang="de-DE" dirty="0" err="1" smtClean="0"/>
              <a:t>Farblauf</a:t>
            </a:r>
            <a:r>
              <a:rPr lang="de-DE" dirty="0" smtClean="0"/>
              <a:t> ist (unauffällig oder nicht) addiere ich 15 Punkte für das Stechen des zweiten Farblaufes. </a:t>
            </a:r>
            <a:endParaRPr lang="de-DE" dirty="0"/>
          </a:p>
        </p:txBody>
      </p:sp>
      <p:sp>
        <p:nvSpPr>
          <p:cNvPr id="5" name="Textfeld 4"/>
          <p:cNvSpPr txBox="1"/>
          <p:nvPr/>
        </p:nvSpPr>
        <p:spPr>
          <a:xfrm>
            <a:off x="444016" y="2132856"/>
            <a:ext cx="7776864" cy="646331"/>
          </a:xfrm>
          <a:prstGeom prst="rect">
            <a:avLst/>
          </a:prstGeom>
          <a:noFill/>
        </p:spPr>
        <p:txBody>
          <a:bodyPr wrap="square" rtlCol="0">
            <a:spAutoFit/>
          </a:bodyPr>
          <a:lstStyle/>
          <a:p>
            <a:pPr marL="177800" indent="-177800">
              <a:buFont typeface="Arial" pitchFamily="34" charset="0"/>
              <a:buChar char="•"/>
            </a:pPr>
            <a:r>
              <a:rPr lang="de-DE" dirty="0" smtClean="0"/>
              <a:t>Jedes schwarze Ass zählt 25 Augen (nur wenn das Ass gespielt werden</a:t>
            </a:r>
            <a:br>
              <a:rPr lang="de-DE" dirty="0" smtClean="0"/>
            </a:br>
            <a:r>
              <a:rPr lang="de-DE" dirty="0" smtClean="0"/>
              <a:t>kann).</a:t>
            </a:r>
          </a:p>
        </p:txBody>
      </p:sp>
      <p:sp>
        <p:nvSpPr>
          <p:cNvPr id="7" name="Textfeld 6"/>
          <p:cNvSpPr txBox="1"/>
          <p:nvPr/>
        </p:nvSpPr>
        <p:spPr>
          <a:xfrm>
            <a:off x="444016" y="2718252"/>
            <a:ext cx="7776864" cy="369332"/>
          </a:xfrm>
          <a:prstGeom prst="rect">
            <a:avLst/>
          </a:prstGeom>
          <a:noFill/>
        </p:spPr>
        <p:txBody>
          <a:bodyPr wrap="square" rtlCol="0">
            <a:spAutoFit/>
          </a:bodyPr>
          <a:lstStyle/>
          <a:p>
            <a:pPr marL="177800" indent="-177800">
              <a:buFont typeface="Arial" pitchFamily="34" charset="0"/>
              <a:buChar char="•"/>
            </a:pPr>
            <a:r>
              <a:rPr lang="de-DE" dirty="0" err="1" smtClean="0"/>
              <a:t>Chicane</a:t>
            </a:r>
            <a:r>
              <a:rPr lang="de-DE" dirty="0" smtClean="0"/>
              <a:t> Schwarz zählt  50 Augen (Kein Kreuz oder kein Pik) .</a:t>
            </a:r>
          </a:p>
        </p:txBody>
      </p:sp>
      <p:sp>
        <p:nvSpPr>
          <p:cNvPr id="8" name="Textfeld 7"/>
          <p:cNvSpPr txBox="1"/>
          <p:nvPr/>
        </p:nvSpPr>
        <p:spPr>
          <a:xfrm>
            <a:off x="444016" y="3026649"/>
            <a:ext cx="7776864" cy="369332"/>
          </a:xfrm>
          <a:prstGeom prst="rect">
            <a:avLst/>
          </a:prstGeom>
          <a:noFill/>
        </p:spPr>
        <p:txBody>
          <a:bodyPr wrap="square" rtlCol="0">
            <a:spAutoFit/>
          </a:bodyPr>
          <a:lstStyle/>
          <a:p>
            <a:pPr marL="177800" indent="-177800">
              <a:buFont typeface="Arial" pitchFamily="34" charset="0"/>
              <a:buChar char="•"/>
            </a:pPr>
            <a:r>
              <a:rPr lang="de-DE" dirty="0" err="1" smtClean="0"/>
              <a:t>Chicane</a:t>
            </a:r>
            <a:r>
              <a:rPr lang="de-DE" dirty="0" smtClean="0"/>
              <a:t> Rot zählt 30 Augen.</a:t>
            </a:r>
          </a:p>
        </p:txBody>
      </p:sp>
      <p:sp>
        <p:nvSpPr>
          <p:cNvPr id="9" name="Rechteck 8"/>
          <p:cNvSpPr/>
          <p:nvPr/>
        </p:nvSpPr>
        <p:spPr>
          <a:xfrm>
            <a:off x="444016" y="3335046"/>
            <a:ext cx="7920880" cy="369332"/>
          </a:xfrm>
          <a:prstGeom prst="rect">
            <a:avLst/>
          </a:prstGeom>
        </p:spPr>
        <p:txBody>
          <a:bodyPr wrap="square">
            <a:spAutoFit/>
          </a:bodyPr>
          <a:lstStyle/>
          <a:p>
            <a:pPr marL="177800" indent="-177800">
              <a:buFont typeface="Arial" pitchFamily="34" charset="0"/>
              <a:buChar char="•"/>
            </a:pPr>
            <a:r>
              <a:rPr lang="de-DE" dirty="0" smtClean="0"/>
              <a:t>Jede </a:t>
            </a:r>
            <a:r>
              <a:rPr lang="de-DE" dirty="0" err="1" smtClean="0"/>
              <a:t>Dulle</a:t>
            </a:r>
            <a:r>
              <a:rPr lang="de-DE" dirty="0" smtClean="0"/>
              <a:t> zählt 25 Augen (die zweite </a:t>
            </a:r>
            <a:r>
              <a:rPr lang="de-DE" dirty="0" err="1" smtClean="0"/>
              <a:t>Dulle</a:t>
            </a:r>
            <a:r>
              <a:rPr lang="de-DE" dirty="0" smtClean="0"/>
              <a:t> 20).</a:t>
            </a:r>
          </a:p>
        </p:txBody>
      </p:sp>
      <p:sp>
        <p:nvSpPr>
          <p:cNvPr id="10" name="Rechteck 9"/>
          <p:cNvSpPr/>
          <p:nvPr/>
        </p:nvSpPr>
        <p:spPr>
          <a:xfrm>
            <a:off x="444016" y="3643443"/>
            <a:ext cx="8088424" cy="369332"/>
          </a:xfrm>
          <a:prstGeom prst="rect">
            <a:avLst/>
          </a:prstGeom>
        </p:spPr>
        <p:txBody>
          <a:bodyPr wrap="square">
            <a:spAutoFit/>
          </a:bodyPr>
          <a:lstStyle/>
          <a:p>
            <a:pPr marL="177800" indent="-177800">
              <a:buFont typeface="Arial" pitchFamily="34" charset="0"/>
              <a:buChar char="•"/>
            </a:pPr>
            <a:r>
              <a:rPr lang="de-DE" dirty="0" smtClean="0"/>
              <a:t>Jede Kreuz Dame 20 (beachte 6b der 20 </a:t>
            </a:r>
            <a:r>
              <a:rPr lang="de-DE" dirty="0" err="1" smtClean="0"/>
              <a:t>Doko-Tips</a:t>
            </a:r>
            <a:r>
              <a:rPr lang="de-DE" dirty="0" smtClean="0"/>
              <a:t>).</a:t>
            </a:r>
          </a:p>
        </p:txBody>
      </p:sp>
      <p:sp>
        <p:nvSpPr>
          <p:cNvPr id="11" name="Rechteck 10"/>
          <p:cNvSpPr/>
          <p:nvPr/>
        </p:nvSpPr>
        <p:spPr>
          <a:xfrm>
            <a:off x="444016" y="3951840"/>
            <a:ext cx="4534703" cy="369332"/>
          </a:xfrm>
          <a:prstGeom prst="rect">
            <a:avLst/>
          </a:prstGeom>
        </p:spPr>
        <p:txBody>
          <a:bodyPr wrap="none">
            <a:spAutoFit/>
          </a:bodyPr>
          <a:lstStyle/>
          <a:p>
            <a:pPr marL="177800" indent="-177800">
              <a:buFont typeface="Arial" pitchFamily="34" charset="0"/>
              <a:buChar char="•"/>
            </a:pPr>
            <a:r>
              <a:rPr lang="de-DE" dirty="0" smtClean="0"/>
              <a:t>Die erste Pik Dame 15, die zweite 10 Punkte.</a:t>
            </a:r>
          </a:p>
        </p:txBody>
      </p:sp>
      <p:sp>
        <p:nvSpPr>
          <p:cNvPr id="12" name="Rechteck 11"/>
          <p:cNvSpPr/>
          <p:nvPr/>
        </p:nvSpPr>
        <p:spPr>
          <a:xfrm>
            <a:off x="444016" y="4260237"/>
            <a:ext cx="8136904" cy="646331"/>
          </a:xfrm>
          <a:prstGeom prst="rect">
            <a:avLst/>
          </a:prstGeom>
        </p:spPr>
        <p:txBody>
          <a:bodyPr wrap="square">
            <a:spAutoFit/>
          </a:bodyPr>
          <a:lstStyle/>
          <a:p>
            <a:pPr marL="177800" indent="-177800">
              <a:buFont typeface="Arial" pitchFamily="34" charset="0"/>
              <a:buChar char="•"/>
            </a:pPr>
            <a:r>
              <a:rPr lang="de-DE" dirty="0" smtClean="0"/>
              <a:t>Asse müssen lauffähig sein (max. 4 Karten noch draußen), für eine dreier-/viererlänge auf einem schwarzen Ass ziehe ich normalerweise 5/10 Punkte ab.</a:t>
            </a:r>
          </a:p>
        </p:txBody>
      </p:sp>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7182031" cy="461665"/>
          </a:xfrm>
          <a:prstGeom prst="rect">
            <a:avLst/>
          </a:prstGeom>
          <a:noFill/>
        </p:spPr>
        <p:txBody>
          <a:bodyPr wrap="none" rtlCol="0">
            <a:spAutoFit/>
          </a:bodyPr>
          <a:lstStyle/>
          <a:p>
            <a:r>
              <a:rPr lang="de-DE" sz="2400" b="1" dirty="0" smtClean="0">
                <a:solidFill>
                  <a:schemeClr val="accent4">
                    <a:lumMod val="75000"/>
                  </a:schemeClr>
                </a:solidFill>
              </a:rPr>
              <a:t>Erwartungswerte berechnen (bis 7 Trumpf anwendbar)</a:t>
            </a:r>
            <a:endParaRPr lang="de-DE" sz="2400" b="1" dirty="0">
              <a:solidFill>
                <a:schemeClr val="accent4">
                  <a:lumMod val="75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xit" presetSubtype="10" fill="hold" grpId="0" nodeType="withEffect">
                                  <p:stCondLst>
                                    <p:cond delay="0"/>
                                  </p:stCondLst>
                                  <p:childTnLst>
                                    <p:animEffect transition="out" filter="blinds(horizontal)">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7"/>
                                        </p:tgtEl>
                                      </p:cBhvr>
                                    </p:animEffect>
                                    <p:set>
                                      <p:cBhvr>
                                        <p:cTn id="10" dur="1" fill="hold">
                                          <p:stCondLst>
                                            <p:cond delay="499"/>
                                          </p:stCondLst>
                                        </p:cTn>
                                        <p:tgtEl>
                                          <p:spTgt spid="7"/>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8"/>
                                        </p:tgtEl>
                                      </p:cBhvr>
                                    </p:animEffect>
                                    <p:set>
                                      <p:cBhvr>
                                        <p:cTn id="13" dur="1" fill="hold">
                                          <p:stCondLst>
                                            <p:cond delay="499"/>
                                          </p:stCondLst>
                                        </p:cTn>
                                        <p:tgtEl>
                                          <p:spTgt spid="8"/>
                                        </p:tgtEl>
                                        <p:attrNameLst>
                                          <p:attrName>style.visibility</p:attrName>
                                        </p:attrNameLst>
                                      </p:cBhvr>
                                      <p:to>
                                        <p:strVal val="hidden"/>
                                      </p:to>
                                    </p:set>
                                  </p:childTnLst>
                                </p:cTn>
                              </p:par>
                              <p:par>
                                <p:cTn id="14" presetID="3" presetClass="exit" presetSubtype="10" fill="hold" grpId="0" nodeType="withEffect">
                                  <p:stCondLst>
                                    <p:cond delay="0"/>
                                  </p:stCondLst>
                                  <p:childTnLst>
                                    <p:animEffect transition="out" filter="blinds(horizontal)">
                                      <p:cBhvr>
                                        <p:cTn id="15" dur="500"/>
                                        <p:tgtEl>
                                          <p:spTgt spid="9"/>
                                        </p:tgtEl>
                                      </p:cBhvr>
                                    </p:animEffect>
                                    <p:set>
                                      <p:cBhvr>
                                        <p:cTn id="16" dur="1" fill="hold">
                                          <p:stCondLst>
                                            <p:cond delay="499"/>
                                          </p:stCondLst>
                                        </p:cTn>
                                        <p:tgtEl>
                                          <p:spTgt spid="9"/>
                                        </p:tgtEl>
                                        <p:attrNameLst>
                                          <p:attrName>style.visibility</p:attrName>
                                        </p:attrNameLst>
                                      </p:cBhvr>
                                      <p:to>
                                        <p:strVal val="hidden"/>
                                      </p:to>
                                    </p:set>
                                  </p:childTnLst>
                                </p:cTn>
                              </p:par>
                              <p:par>
                                <p:cTn id="17" presetID="3" presetClass="exit" presetSubtype="10" fill="hold" grpId="0" nodeType="withEffect">
                                  <p:stCondLst>
                                    <p:cond delay="0"/>
                                  </p:stCondLst>
                                  <p:childTnLst>
                                    <p:animEffect transition="out" filter="blinds(horizontal)">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par>
                                <p:cTn id="20" presetID="3" presetClass="exit" presetSubtype="10" fill="hold" grpId="0" nodeType="withEffect">
                                  <p:stCondLst>
                                    <p:cond delay="0"/>
                                  </p:stCondLst>
                                  <p:childTnLst>
                                    <p:animEffect transition="out" filter="blinds(horizontal)">
                                      <p:cBhvr>
                                        <p:cTn id="21" dur="500"/>
                                        <p:tgtEl>
                                          <p:spTgt spid="11"/>
                                        </p:tgtEl>
                                      </p:cBhvr>
                                    </p:animEffect>
                                    <p:set>
                                      <p:cBhvr>
                                        <p:cTn id="22" dur="1" fill="hold">
                                          <p:stCondLst>
                                            <p:cond delay="499"/>
                                          </p:stCondLst>
                                        </p:cTn>
                                        <p:tgtEl>
                                          <p:spTgt spid="11"/>
                                        </p:tgtEl>
                                        <p:attrNameLst>
                                          <p:attrName>style.visibility</p:attrName>
                                        </p:attrNameLst>
                                      </p:cBhvr>
                                      <p:to>
                                        <p:strVal val="hidden"/>
                                      </p:to>
                                    </p:set>
                                  </p:childTnLst>
                                </p:cTn>
                              </p:par>
                              <p:par>
                                <p:cTn id="23" presetID="3" presetClass="exit" presetSubtype="10" fill="hold" grpId="0" nodeType="withEffect">
                                  <p:stCondLst>
                                    <p:cond delay="0"/>
                                  </p:stCondLst>
                                  <p:childTnLst>
                                    <p:animEffect transition="out" filter="blinds(horizontal)">
                                      <p:cBhvr>
                                        <p:cTn id="24" dur="500"/>
                                        <p:tgtEl>
                                          <p:spTgt spid="12"/>
                                        </p:tgtEl>
                                      </p:cBhvr>
                                    </p:animEffect>
                                    <p:set>
                                      <p:cBhvr>
                                        <p:cTn id="25" dur="1" fill="hold">
                                          <p:stCondLst>
                                            <p:cond delay="499"/>
                                          </p:stCondLst>
                                        </p:cTn>
                                        <p:tgtEl>
                                          <p:spTgt spid="12"/>
                                        </p:tgtEl>
                                        <p:attrNameLst>
                                          <p:attrName>style.visibility</p:attrName>
                                        </p:attrNameLst>
                                      </p:cBhvr>
                                      <p:to>
                                        <p:strVal val="hidden"/>
                                      </p:to>
                                    </p:set>
                                  </p:childTnLst>
                                </p:cTn>
                              </p:par>
                              <p:par>
                                <p:cTn id="26" presetID="3" presetClass="exit" presetSubtype="10" fill="hold" grpId="0" nodeType="withEffect">
                                  <p:stCondLst>
                                    <p:cond delay="0"/>
                                  </p:stCondLst>
                                  <p:childTnLst>
                                    <p:animEffect transition="out" filter="blinds(horizontal)">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444016" y="4845632"/>
            <a:ext cx="7920880" cy="646331"/>
          </a:xfrm>
          <a:prstGeom prst="rect">
            <a:avLst/>
          </a:prstGeom>
        </p:spPr>
        <p:txBody>
          <a:bodyPr wrap="square">
            <a:spAutoFit/>
          </a:bodyPr>
          <a:lstStyle/>
          <a:p>
            <a:pPr marL="177800" indent="-177800">
              <a:buFont typeface="Arial" pitchFamily="34" charset="0"/>
              <a:buChar char="•"/>
            </a:pPr>
            <a:r>
              <a:rPr lang="de-DE" dirty="0" smtClean="0"/>
              <a:t>Je nachdem, wie der erste schwarze </a:t>
            </a:r>
            <a:r>
              <a:rPr lang="de-DE" dirty="0" err="1" smtClean="0"/>
              <a:t>Farblauf</a:t>
            </a:r>
            <a:r>
              <a:rPr lang="de-DE" dirty="0" smtClean="0"/>
              <a:t> ist (unauffällig oder nicht) addiere ich 15 Punkte für das Stechen des zweiten Farblaufes. </a:t>
            </a:r>
            <a:endParaRPr lang="de-DE" dirty="0"/>
          </a:p>
        </p:txBody>
      </p:sp>
      <p:sp>
        <p:nvSpPr>
          <p:cNvPr id="5" name="Textfeld 4"/>
          <p:cNvSpPr txBox="1"/>
          <p:nvPr/>
        </p:nvSpPr>
        <p:spPr>
          <a:xfrm>
            <a:off x="444016" y="2132856"/>
            <a:ext cx="7776864" cy="646331"/>
          </a:xfrm>
          <a:prstGeom prst="rect">
            <a:avLst/>
          </a:prstGeom>
          <a:noFill/>
        </p:spPr>
        <p:txBody>
          <a:bodyPr wrap="square" rtlCol="0">
            <a:spAutoFit/>
          </a:bodyPr>
          <a:lstStyle/>
          <a:p>
            <a:pPr marL="177800" indent="-177800">
              <a:buFont typeface="Arial" pitchFamily="34" charset="0"/>
              <a:buChar char="•"/>
            </a:pPr>
            <a:r>
              <a:rPr lang="de-DE" dirty="0" smtClean="0"/>
              <a:t>Jedes schwarze Ass zählt 25 Augen (nur wenn das Ass gespielt werden</a:t>
            </a:r>
            <a:br>
              <a:rPr lang="de-DE" dirty="0" smtClean="0"/>
            </a:br>
            <a:r>
              <a:rPr lang="de-DE" dirty="0" smtClean="0"/>
              <a:t>kann).</a:t>
            </a:r>
          </a:p>
        </p:txBody>
      </p:sp>
      <p:sp>
        <p:nvSpPr>
          <p:cNvPr id="7" name="Textfeld 6"/>
          <p:cNvSpPr txBox="1"/>
          <p:nvPr/>
        </p:nvSpPr>
        <p:spPr>
          <a:xfrm>
            <a:off x="444016" y="2718252"/>
            <a:ext cx="7776864" cy="369332"/>
          </a:xfrm>
          <a:prstGeom prst="rect">
            <a:avLst/>
          </a:prstGeom>
          <a:noFill/>
        </p:spPr>
        <p:txBody>
          <a:bodyPr wrap="square" rtlCol="0">
            <a:spAutoFit/>
          </a:bodyPr>
          <a:lstStyle/>
          <a:p>
            <a:pPr marL="177800" indent="-177800">
              <a:buFont typeface="Arial" pitchFamily="34" charset="0"/>
              <a:buChar char="•"/>
            </a:pPr>
            <a:r>
              <a:rPr lang="de-DE" dirty="0" err="1" smtClean="0"/>
              <a:t>Chicane</a:t>
            </a:r>
            <a:r>
              <a:rPr lang="de-DE" dirty="0" smtClean="0"/>
              <a:t> Schwarz zählt  50 Augen (Kein Kreuz oder kein Pik) .</a:t>
            </a:r>
          </a:p>
        </p:txBody>
      </p:sp>
      <p:sp>
        <p:nvSpPr>
          <p:cNvPr id="8" name="Textfeld 7"/>
          <p:cNvSpPr txBox="1"/>
          <p:nvPr/>
        </p:nvSpPr>
        <p:spPr>
          <a:xfrm>
            <a:off x="444016" y="3026649"/>
            <a:ext cx="7776864" cy="369332"/>
          </a:xfrm>
          <a:prstGeom prst="rect">
            <a:avLst/>
          </a:prstGeom>
          <a:noFill/>
        </p:spPr>
        <p:txBody>
          <a:bodyPr wrap="square" rtlCol="0">
            <a:spAutoFit/>
          </a:bodyPr>
          <a:lstStyle/>
          <a:p>
            <a:pPr marL="177800" indent="-177800">
              <a:buFont typeface="Arial" pitchFamily="34" charset="0"/>
              <a:buChar char="•"/>
            </a:pPr>
            <a:r>
              <a:rPr lang="de-DE" dirty="0" err="1" smtClean="0"/>
              <a:t>Chicane</a:t>
            </a:r>
            <a:r>
              <a:rPr lang="de-DE" dirty="0" smtClean="0"/>
              <a:t> Rot zählt 30 Augen.</a:t>
            </a:r>
          </a:p>
        </p:txBody>
      </p:sp>
      <p:sp>
        <p:nvSpPr>
          <p:cNvPr id="9" name="Rechteck 8"/>
          <p:cNvSpPr/>
          <p:nvPr/>
        </p:nvSpPr>
        <p:spPr>
          <a:xfrm>
            <a:off x="444016" y="3335046"/>
            <a:ext cx="7920880" cy="369332"/>
          </a:xfrm>
          <a:prstGeom prst="rect">
            <a:avLst/>
          </a:prstGeom>
        </p:spPr>
        <p:txBody>
          <a:bodyPr wrap="square">
            <a:spAutoFit/>
          </a:bodyPr>
          <a:lstStyle/>
          <a:p>
            <a:pPr marL="177800" indent="-177800">
              <a:buFont typeface="Arial" pitchFamily="34" charset="0"/>
              <a:buChar char="•"/>
            </a:pPr>
            <a:r>
              <a:rPr lang="de-DE" dirty="0" smtClean="0"/>
              <a:t>Jede </a:t>
            </a:r>
            <a:r>
              <a:rPr lang="de-DE" dirty="0" err="1" smtClean="0"/>
              <a:t>Dulle</a:t>
            </a:r>
            <a:r>
              <a:rPr lang="de-DE" dirty="0" smtClean="0"/>
              <a:t> zählt 25 Augen (die zweite </a:t>
            </a:r>
            <a:r>
              <a:rPr lang="de-DE" dirty="0" err="1" smtClean="0"/>
              <a:t>Dulle</a:t>
            </a:r>
            <a:r>
              <a:rPr lang="de-DE" dirty="0" smtClean="0"/>
              <a:t> 20).</a:t>
            </a:r>
          </a:p>
        </p:txBody>
      </p:sp>
      <p:sp>
        <p:nvSpPr>
          <p:cNvPr id="10" name="Rechteck 9"/>
          <p:cNvSpPr/>
          <p:nvPr/>
        </p:nvSpPr>
        <p:spPr>
          <a:xfrm>
            <a:off x="444016" y="3643443"/>
            <a:ext cx="8088424" cy="369332"/>
          </a:xfrm>
          <a:prstGeom prst="rect">
            <a:avLst/>
          </a:prstGeom>
        </p:spPr>
        <p:txBody>
          <a:bodyPr wrap="square">
            <a:spAutoFit/>
          </a:bodyPr>
          <a:lstStyle/>
          <a:p>
            <a:pPr marL="177800" indent="-177800">
              <a:buFont typeface="Arial" pitchFamily="34" charset="0"/>
              <a:buChar char="•"/>
            </a:pPr>
            <a:r>
              <a:rPr lang="de-DE" dirty="0" smtClean="0"/>
              <a:t>Jede Kreuz Dame 20 (beachte 6b der 20 </a:t>
            </a:r>
            <a:r>
              <a:rPr lang="de-DE" dirty="0" err="1" smtClean="0"/>
              <a:t>Doko-Tips</a:t>
            </a:r>
            <a:r>
              <a:rPr lang="de-DE" dirty="0" smtClean="0"/>
              <a:t>).</a:t>
            </a:r>
          </a:p>
        </p:txBody>
      </p:sp>
      <p:sp>
        <p:nvSpPr>
          <p:cNvPr id="11" name="Rechteck 10"/>
          <p:cNvSpPr/>
          <p:nvPr/>
        </p:nvSpPr>
        <p:spPr>
          <a:xfrm>
            <a:off x="444016" y="3951840"/>
            <a:ext cx="4534703" cy="369332"/>
          </a:xfrm>
          <a:prstGeom prst="rect">
            <a:avLst/>
          </a:prstGeom>
        </p:spPr>
        <p:txBody>
          <a:bodyPr wrap="none">
            <a:spAutoFit/>
          </a:bodyPr>
          <a:lstStyle/>
          <a:p>
            <a:pPr marL="177800" indent="-177800">
              <a:buFont typeface="Arial" pitchFamily="34" charset="0"/>
              <a:buChar char="•"/>
            </a:pPr>
            <a:r>
              <a:rPr lang="de-DE" dirty="0" smtClean="0"/>
              <a:t>Die erste Pik Dame 15, die zweite 10 Punkte.</a:t>
            </a:r>
          </a:p>
        </p:txBody>
      </p:sp>
      <p:sp>
        <p:nvSpPr>
          <p:cNvPr id="12" name="Rechteck 11"/>
          <p:cNvSpPr/>
          <p:nvPr/>
        </p:nvSpPr>
        <p:spPr>
          <a:xfrm>
            <a:off x="444016" y="4260237"/>
            <a:ext cx="8136904" cy="646331"/>
          </a:xfrm>
          <a:prstGeom prst="rect">
            <a:avLst/>
          </a:prstGeom>
        </p:spPr>
        <p:txBody>
          <a:bodyPr wrap="square">
            <a:spAutoFit/>
          </a:bodyPr>
          <a:lstStyle/>
          <a:p>
            <a:pPr marL="177800" indent="-177800">
              <a:buFont typeface="Arial" pitchFamily="34" charset="0"/>
              <a:buChar char="•"/>
            </a:pPr>
            <a:r>
              <a:rPr lang="de-DE" dirty="0" smtClean="0"/>
              <a:t>Asse müssen lauffähig sein (max. 4 Karten noch draußen), für eine dreier-/viererlänge auf einem schwarzen Ass ziehe ich normalerweise 5/10 Punkte ab.</a:t>
            </a:r>
          </a:p>
        </p:txBody>
      </p:sp>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7182031" cy="461665"/>
          </a:xfrm>
          <a:prstGeom prst="rect">
            <a:avLst/>
          </a:prstGeom>
          <a:noFill/>
        </p:spPr>
        <p:txBody>
          <a:bodyPr wrap="none" rtlCol="0">
            <a:spAutoFit/>
          </a:bodyPr>
          <a:lstStyle/>
          <a:p>
            <a:r>
              <a:rPr lang="de-DE" sz="2400" b="1" dirty="0" smtClean="0">
                <a:solidFill>
                  <a:schemeClr val="accent4">
                    <a:lumMod val="75000"/>
                  </a:schemeClr>
                </a:solidFill>
              </a:rPr>
              <a:t>Erwartungswerte berechnen (bis 7 Trumpf anwendbar)</a:t>
            </a:r>
            <a:endParaRPr lang="de-DE" sz="2400" b="1" dirty="0">
              <a:solidFill>
                <a:schemeClr val="accent4">
                  <a:lumMod val="75000"/>
                </a:schemeClr>
              </a:solidFill>
            </a:endParaRPr>
          </a:p>
        </p:txBody>
      </p:sp>
      <p:sp>
        <p:nvSpPr>
          <p:cNvPr id="13" name="Rechteck 12"/>
          <p:cNvSpPr/>
          <p:nvPr/>
        </p:nvSpPr>
        <p:spPr>
          <a:xfrm>
            <a:off x="443096" y="4828216"/>
            <a:ext cx="7920880" cy="646331"/>
          </a:xfrm>
          <a:prstGeom prst="rect">
            <a:avLst/>
          </a:prstGeom>
        </p:spPr>
        <p:txBody>
          <a:bodyPr wrap="square">
            <a:spAutoFit/>
          </a:bodyPr>
          <a:lstStyle/>
          <a:p>
            <a:pPr marL="177800" indent="-177800">
              <a:buFont typeface="Arial" pitchFamily="34" charset="0"/>
              <a:buChar char="•"/>
            </a:pPr>
            <a:r>
              <a:rPr lang="de-DE" b="1" dirty="0" smtClean="0"/>
              <a:t>Je nachdem, wie der erste schwarze </a:t>
            </a:r>
            <a:r>
              <a:rPr lang="de-DE" b="1" dirty="0" err="1" smtClean="0"/>
              <a:t>Farblauf</a:t>
            </a:r>
            <a:r>
              <a:rPr lang="de-DE" b="1" dirty="0" smtClean="0"/>
              <a:t> ist (unauffällig oder nicht) addiere ich 15 Punkte für das Stechen des zweiten Farblaufes. </a:t>
            </a:r>
            <a:endParaRPr lang="de-DE" b="1" dirty="0"/>
          </a:p>
        </p:txBody>
      </p:sp>
      <p:sp>
        <p:nvSpPr>
          <p:cNvPr id="14" name="Textfeld 13"/>
          <p:cNvSpPr txBox="1"/>
          <p:nvPr/>
        </p:nvSpPr>
        <p:spPr>
          <a:xfrm>
            <a:off x="444016" y="2135128"/>
            <a:ext cx="7776864" cy="646331"/>
          </a:xfrm>
          <a:prstGeom prst="rect">
            <a:avLst/>
          </a:prstGeom>
          <a:noFill/>
        </p:spPr>
        <p:txBody>
          <a:bodyPr wrap="square" rtlCol="0">
            <a:spAutoFit/>
          </a:bodyPr>
          <a:lstStyle/>
          <a:p>
            <a:pPr marL="177800" indent="-177800">
              <a:buFont typeface="Arial" pitchFamily="34" charset="0"/>
              <a:buChar char="•"/>
            </a:pPr>
            <a:r>
              <a:rPr lang="de-DE" b="1" dirty="0" smtClean="0"/>
              <a:t>Jedes schwarze Ass zählt 25 Augen (nur wenn das Ass gespielt werden</a:t>
            </a:r>
            <a:br>
              <a:rPr lang="de-DE" b="1" dirty="0" smtClean="0"/>
            </a:br>
            <a:r>
              <a:rPr lang="de-DE" b="1" dirty="0" smtClean="0"/>
              <a:t>kann).</a:t>
            </a:r>
          </a:p>
        </p:txBody>
      </p:sp>
      <p:sp>
        <p:nvSpPr>
          <p:cNvPr id="15" name="Textfeld 14"/>
          <p:cNvSpPr txBox="1"/>
          <p:nvPr/>
        </p:nvSpPr>
        <p:spPr>
          <a:xfrm>
            <a:off x="444016" y="2720524"/>
            <a:ext cx="7776864" cy="369332"/>
          </a:xfrm>
          <a:prstGeom prst="rect">
            <a:avLst/>
          </a:prstGeom>
          <a:noFill/>
        </p:spPr>
        <p:txBody>
          <a:bodyPr wrap="square" rtlCol="0">
            <a:spAutoFit/>
          </a:bodyPr>
          <a:lstStyle/>
          <a:p>
            <a:pPr marL="177800" indent="-177800">
              <a:buFont typeface="Arial" pitchFamily="34" charset="0"/>
              <a:buChar char="•"/>
            </a:pPr>
            <a:r>
              <a:rPr lang="de-DE" b="1" dirty="0" err="1" smtClean="0"/>
              <a:t>Chicane</a:t>
            </a:r>
            <a:r>
              <a:rPr lang="de-DE" b="1" dirty="0" smtClean="0"/>
              <a:t> Schwarz zählt  50 Augen (Kein Kreuz oder kein Pik) .</a:t>
            </a:r>
          </a:p>
        </p:txBody>
      </p:sp>
      <p:sp>
        <p:nvSpPr>
          <p:cNvPr id="16" name="Textfeld 15"/>
          <p:cNvSpPr txBox="1"/>
          <p:nvPr/>
        </p:nvSpPr>
        <p:spPr>
          <a:xfrm>
            <a:off x="444016" y="3028921"/>
            <a:ext cx="7776864" cy="369332"/>
          </a:xfrm>
          <a:prstGeom prst="rect">
            <a:avLst/>
          </a:prstGeom>
          <a:noFill/>
        </p:spPr>
        <p:txBody>
          <a:bodyPr wrap="square" rtlCol="0">
            <a:spAutoFit/>
          </a:bodyPr>
          <a:lstStyle/>
          <a:p>
            <a:pPr marL="177800" indent="-177800">
              <a:buFont typeface="Arial" pitchFamily="34" charset="0"/>
              <a:buChar char="•"/>
            </a:pPr>
            <a:r>
              <a:rPr lang="de-DE" b="1" dirty="0" err="1" smtClean="0"/>
              <a:t>Chicane</a:t>
            </a:r>
            <a:r>
              <a:rPr lang="de-DE" b="1" dirty="0" smtClean="0"/>
              <a:t> Rot zählt 30 Augen.</a:t>
            </a:r>
          </a:p>
        </p:txBody>
      </p:sp>
      <p:sp>
        <p:nvSpPr>
          <p:cNvPr id="17" name="Rechteck 16"/>
          <p:cNvSpPr/>
          <p:nvPr/>
        </p:nvSpPr>
        <p:spPr>
          <a:xfrm>
            <a:off x="444016" y="3337318"/>
            <a:ext cx="7920880" cy="369332"/>
          </a:xfrm>
          <a:prstGeom prst="rect">
            <a:avLst/>
          </a:prstGeom>
        </p:spPr>
        <p:txBody>
          <a:bodyPr wrap="square">
            <a:spAutoFit/>
          </a:bodyPr>
          <a:lstStyle/>
          <a:p>
            <a:pPr marL="177800" indent="-177800">
              <a:buFont typeface="Arial" pitchFamily="34" charset="0"/>
              <a:buChar char="•"/>
            </a:pPr>
            <a:r>
              <a:rPr lang="de-DE" b="1" dirty="0" smtClean="0"/>
              <a:t>Jede </a:t>
            </a:r>
            <a:r>
              <a:rPr lang="de-DE" b="1" dirty="0" err="1" smtClean="0"/>
              <a:t>Dulle</a:t>
            </a:r>
            <a:r>
              <a:rPr lang="de-DE" b="1" dirty="0" smtClean="0"/>
              <a:t> zählt 25 Augen (die zweite </a:t>
            </a:r>
            <a:r>
              <a:rPr lang="de-DE" b="1" dirty="0" err="1" smtClean="0"/>
              <a:t>Dulle</a:t>
            </a:r>
            <a:r>
              <a:rPr lang="de-DE" b="1" dirty="0" smtClean="0"/>
              <a:t> 20).</a:t>
            </a:r>
          </a:p>
        </p:txBody>
      </p:sp>
      <p:sp>
        <p:nvSpPr>
          <p:cNvPr id="18" name="Rechteck 17"/>
          <p:cNvSpPr/>
          <p:nvPr/>
        </p:nvSpPr>
        <p:spPr>
          <a:xfrm>
            <a:off x="444016" y="3645715"/>
            <a:ext cx="8088424" cy="369332"/>
          </a:xfrm>
          <a:prstGeom prst="rect">
            <a:avLst/>
          </a:prstGeom>
        </p:spPr>
        <p:txBody>
          <a:bodyPr wrap="square">
            <a:spAutoFit/>
          </a:bodyPr>
          <a:lstStyle/>
          <a:p>
            <a:pPr marL="177800" indent="-177800">
              <a:buFont typeface="Arial" pitchFamily="34" charset="0"/>
              <a:buChar char="•"/>
            </a:pPr>
            <a:r>
              <a:rPr lang="de-DE" b="1" dirty="0" smtClean="0"/>
              <a:t>Jede Kreuz Dame 20 (beachte 6b der 20 </a:t>
            </a:r>
            <a:r>
              <a:rPr lang="de-DE" b="1" dirty="0" err="1" smtClean="0"/>
              <a:t>Doko-Tips</a:t>
            </a:r>
            <a:r>
              <a:rPr lang="de-DE" b="1" dirty="0" smtClean="0"/>
              <a:t>).</a:t>
            </a:r>
          </a:p>
        </p:txBody>
      </p:sp>
      <p:sp>
        <p:nvSpPr>
          <p:cNvPr id="19" name="Rechteck 18"/>
          <p:cNvSpPr/>
          <p:nvPr/>
        </p:nvSpPr>
        <p:spPr>
          <a:xfrm>
            <a:off x="444016" y="3954112"/>
            <a:ext cx="4612673" cy="369332"/>
          </a:xfrm>
          <a:prstGeom prst="rect">
            <a:avLst/>
          </a:prstGeom>
        </p:spPr>
        <p:txBody>
          <a:bodyPr wrap="none">
            <a:spAutoFit/>
          </a:bodyPr>
          <a:lstStyle/>
          <a:p>
            <a:pPr marL="177800" indent="-177800">
              <a:buFont typeface="Arial" pitchFamily="34" charset="0"/>
              <a:buChar char="•"/>
            </a:pPr>
            <a:r>
              <a:rPr lang="de-DE" b="1" dirty="0" smtClean="0"/>
              <a:t>Die erste Pik Dame 15, die zweite 10 Punkte.</a:t>
            </a:r>
          </a:p>
        </p:txBody>
      </p:sp>
      <p:sp>
        <p:nvSpPr>
          <p:cNvPr id="20" name="Rechteck 19"/>
          <p:cNvSpPr/>
          <p:nvPr/>
        </p:nvSpPr>
        <p:spPr>
          <a:xfrm>
            <a:off x="444016" y="4262509"/>
            <a:ext cx="8136904" cy="646331"/>
          </a:xfrm>
          <a:prstGeom prst="rect">
            <a:avLst/>
          </a:prstGeom>
        </p:spPr>
        <p:txBody>
          <a:bodyPr wrap="square">
            <a:spAutoFit/>
          </a:bodyPr>
          <a:lstStyle/>
          <a:p>
            <a:pPr marL="177800" indent="-177800">
              <a:buFont typeface="Arial" pitchFamily="34" charset="0"/>
              <a:buChar char="•"/>
            </a:pPr>
            <a:r>
              <a:rPr lang="de-DE" b="1" dirty="0" smtClean="0"/>
              <a:t>Asse müssen lauffähig sein (max. 4 Karten noch draußen), für eine dreier-/viererlänge auf einem schwarzen Ass ziehe ich normalerweise 5/10 Punkte ab.</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par>
                                <p:cTn id="8" presetID="3" presetClass="exit" presetSubtype="10" fill="hold" grpId="0" nodeType="withEffect">
                                  <p:stCondLst>
                                    <p:cond delay="0"/>
                                  </p:stCondLst>
                                  <p:childTnLst>
                                    <p:animEffect transition="out" filter="blinds(horizontal)">
                                      <p:cBhvr>
                                        <p:cTn id="9" dur="500"/>
                                        <p:tgtEl>
                                          <p:spTgt spid="5"/>
                                        </p:tgtEl>
                                      </p:cBhvr>
                                    </p:animEffect>
                                    <p:set>
                                      <p:cBhvr>
                                        <p:cTn id="10" dur="1" fill="hold">
                                          <p:stCondLst>
                                            <p:cond delay="499"/>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Effect transition="in" filter="blinds(horizontal)">
                                      <p:cBhvr>
                                        <p:cTn id="15" dur="500"/>
                                        <p:tgtEl>
                                          <p:spTgt spid="15">
                                            <p:txEl>
                                              <p:pRg st="0" end="0"/>
                                            </p:txEl>
                                          </p:spTgt>
                                        </p:tgtEl>
                                      </p:cBhvr>
                                    </p:animEffect>
                                  </p:childTnLst>
                                </p:cTn>
                              </p:par>
                              <p:par>
                                <p:cTn id="16" presetID="3" presetClass="exit" presetSubtype="10" fill="hold" grpId="0" nodeType="withEffect">
                                  <p:stCondLst>
                                    <p:cond delay="0"/>
                                  </p:stCondLst>
                                  <p:childTnLst>
                                    <p:animEffect transition="out" filter="blinds(horizontal)">
                                      <p:cBhvr>
                                        <p:cTn id="17" dur="500"/>
                                        <p:tgtEl>
                                          <p:spTgt spid="7"/>
                                        </p:tgtEl>
                                      </p:cBhvr>
                                    </p:animEffect>
                                    <p:set>
                                      <p:cBhvr>
                                        <p:cTn id="18" dur="1" fill="hold">
                                          <p:stCondLst>
                                            <p:cond delay="499"/>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animEffect transition="in" filter="blinds(horizontal)">
                                      <p:cBhvr>
                                        <p:cTn id="23" dur="500"/>
                                        <p:tgtEl>
                                          <p:spTgt spid="16">
                                            <p:txEl>
                                              <p:pRg st="0" end="0"/>
                                            </p:txEl>
                                          </p:spTgt>
                                        </p:tgtEl>
                                      </p:cBhvr>
                                    </p:animEffect>
                                  </p:childTnLst>
                                </p:cTn>
                              </p:par>
                              <p:par>
                                <p:cTn id="24" presetID="3" presetClass="exit" presetSubtype="10" fill="hold" grpId="0" nodeType="withEffect">
                                  <p:stCondLst>
                                    <p:cond delay="0"/>
                                  </p:stCondLst>
                                  <p:childTnLst>
                                    <p:animEffect transition="out" filter="blinds(horizontal)">
                                      <p:cBhvr>
                                        <p:cTn id="25" dur="500"/>
                                        <p:tgtEl>
                                          <p:spTgt spid="8"/>
                                        </p:tgtEl>
                                      </p:cBhvr>
                                    </p:animEffect>
                                    <p:set>
                                      <p:cBhvr>
                                        <p:cTn id="26" dur="1" fill="hold">
                                          <p:stCondLst>
                                            <p:cond delay="499"/>
                                          </p:stCondLst>
                                        </p:cTn>
                                        <p:tgtEl>
                                          <p:spTgt spid="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animEffect transition="in" filter="blinds(horizontal)">
                                      <p:cBhvr>
                                        <p:cTn id="31" dur="500"/>
                                        <p:tgtEl>
                                          <p:spTgt spid="17">
                                            <p:txEl>
                                              <p:pRg st="0" end="0"/>
                                            </p:txEl>
                                          </p:spTgt>
                                        </p:tgtEl>
                                      </p:cBhvr>
                                    </p:animEffect>
                                  </p:childTnLst>
                                </p:cTn>
                              </p:par>
                              <p:par>
                                <p:cTn id="32" presetID="3" presetClass="exit" presetSubtype="10" fill="hold" grpId="0" nodeType="withEffect">
                                  <p:stCondLst>
                                    <p:cond delay="0"/>
                                  </p:stCondLst>
                                  <p:childTnLst>
                                    <p:animEffect transition="out" filter="blinds(horizontal)">
                                      <p:cBhvr>
                                        <p:cTn id="33" dur="500"/>
                                        <p:tgtEl>
                                          <p:spTgt spid="9"/>
                                        </p:tgtEl>
                                      </p:cBhvr>
                                    </p:animEffect>
                                    <p:set>
                                      <p:cBhvr>
                                        <p:cTn id="34" dur="1" fill="hold">
                                          <p:stCondLst>
                                            <p:cond delay="499"/>
                                          </p:stCondLst>
                                        </p:cTn>
                                        <p:tgtEl>
                                          <p:spTgt spid="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blinds(horizontal)">
                                      <p:cBhvr>
                                        <p:cTn id="39" dur="500"/>
                                        <p:tgtEl>
                                          <p:spTgt spid="18"/>
                                        </p:tgtEl>
                                      </p:cBhvr>
                                    </p:animEffect>
                                  </p:childTnLst>
                                </p:cTn>
                              </p:par>
                              <p:par>
                                <p:cTn id="40" presetID="3" presetClass="exit" presetSubtype="10" fill="hold" grpId="0" nodeType="withEffect">
                                  <p:stCondLst>
                                    <p:cond delay="0"/>
                                  </p:stCondLst>
                                  <p:childTnLst>
                                    <p:animEffect transition="out" filter="blinds(horizontal)">
                                      <p:cBhvr>
                                        <p:cTn id="41" dur="500"/>
                                        <p:tgtEl>
                                          <p:spTgt spid="10"/>
                                        </p:tgtEl>
                                      </p:cBhvr>
                                    </p:animEffect>
                                    <p:set>
                                      <p:cBhvr>
                                        <p:cTn id="42" dur="1" fill="hold">
                                          <p:stCondLst>
                                            <p:cond delay="4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9">
                                            <p:txEl>
                                              <p:pRg st="0" end="0"/>
                                            </p:txEl>
                                          </p:spTgt>
                                        </p:tgtEl>
                                        <p:attrNameLst>
                                          <p:attrName>style.visibility</p:attrName>
                                        </p:attrNameLst>
                                      </p:cBhvr>
                                      <p:to>
                                        <p:strVal val="visible"/>
                                      </p:to>
                                    </p:set>
                                    <p:animEffect transition="in" filter="blinds(horizontal)">
                                      <p:cBhvr>
                                        <p:cTn id="47" dur="500"/>
                                        <p:tgtEl>
                                          <p:spTgt spid="19">
                                            <p:txEl>
                                              <p:pRg st="0" end="0"/>
                                            </p:txEl>
                                          </p:spTgt>
                                        </p:tgtEl>
                                      </p:cBhvr>
                                    </p:animEffect>
                                  </p:childTnLst>
                                </p:cTn>
                              </p:par>
                              <p:par>
                                <p:cTn id="48" presetID="3" presetClass="exit" presetSubtype="10" fill="hold" grpId="0" nodeType="withEffect">
                                  <p:stCondLst>
                                    <p:cond delay="0"/>
                                  </p:stCondLst>
                                  <p:childTnLst>
                                    <p:animEffect transition="out" filter="blinds(horizontal)">
                                      <p:cBhvr>
                                        <p:cTn id="49" dur="500"/>
                                        <p:tgtEl>
                                          <p:spTgt spid="11"/>
                                        </p:tgtEl>
                                      </p:cBhvr>
                                    </p:animEffect>
                                    <p:set>
                                      <p:cBhvr>
                                        <p:cTn id="50" dur="1" fill="hold">
                                          <p:stCondLst>
                                            <p:cond delay="499"/>
                                          </p:stCondLst>
                                        </p:cTn>
                                        <p:tgtEl>
                                          <p:spTgt spid="1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20">
                                            <p:txEl>
                                              <p:pRg st="0" end="0"/>
                                            </p:txEl>
                                          </p:spTgt>
                                        </p:tgtEl>
                                        <p:attrNameLst>
                                          <p:attrName>style.visibility</p:attrName>
                                        </p:attrNameLst>
                                      </p:cBhvr>
                                      <p:to>
                                        <p:strVal val="visible"/>
                                      </p:to>
                                    </p:set>
                                    <p:animEffect transition="in" filter="blinds(horizontal)">
                                      <p:cBhvr>
                                        <p:cTn id="55" dur="500"/>
                                        <p:tgtEl>
                                          <p:spTgt spid="20">
                                            <p:txEl>
                                              <p:pRg st="0" end="0"/>
                                            </p:txEl>
                                          </p:spTgt>
                                        </p:tgtEl>
                                      </p:cBhvr>
                                    </p:animEffect>
                                  </p:childTnLst>
                                </p:cTn>
                              </p:par>
                              <p:par>
                                <p:cTn id="56" presetID="3" presetClass="exit" presetSubtype="10" fill="hold" grpId="0" nodeType="withEffect">
                                  <p:stCondLst>
                                    <p:cond delay="0"/>
                                  </p:stCondLst>
                                  <p:childTnLst>
                                    <p:animEffect transition="out" filter="blinds(horizontal)">
                                      <p:cBhvr>
                                        <p:cTn id="57" dur="500"/>
                                        <p:tgtEl>
                                          <p:spTgt spid="12"/>
                                        </p:tgtEl>
                                      </p:cBhvr>
                                    </p:animEffect>
                                    <p:set>
                                      <p:cBhvr>
                                        <p:cTn id="58" dur="1" fill="hold">
                                          <p:stCondLst>
                                            <p:cond delay="499"/>
                                          </p:stCondLst>
                                        </p:cTn>
                                        <p:tgtEl>
                                          <p:spTgt spid="12"/>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13">
                                            <p:txEl>
                                              <p:pRg st="0" end="0"/>
                                            </p:txEl>
                                          </p:spTgt>
                                        </p:tgtEl>
                                        <p:attrNameLst>
                                          <p:attrName>style.visibility</p:attrName>
                                        </p:attrNameLst>
                                      </p:cBhvr>
                                      <p:to>
                                        <p:strVal val="visible"/>
                                      </p:to>
                                    </p:set>
                                    <p:animEffect transition="in" filter="blinds(horizontal)">
                                      <p:cBhvr>
                                        <p:cTn id="63" dur="500"/>
                                        <p:tgtEl>
                                          <p:spTgt spid="13">
                                            <p:txEl>
                                              <p:pRg st="0" end="0"/>
                                            </p:txEl>
                                          </p:spTgt>
                                        </p:tgtEl>
                                      </p:cBhvr>
                                    </p:animEffect>
                                  </p:childTnLst>
                                </p:cTn>
                              </p:par>
                              <p:par>
                                <p:cTn id="64" presetID="3" presetClass="exit" presetSubtype="10" fill="hold" grpId="0" nodeType="withEffect">
                                  <p:stCondLst>
                                    <p:cond delay="0"/>
                                  </p:stCondLst>
                                  <p:childTnLst>
                                    <p:animEffect transition="out" filter="blinds(horizontal)">
                                      <p:cBhvr>
                                        <p:cTn id="65" dur="500"/>
                                        <p:tgtEl>
                                          <p:spTgt spid="6"/>
                                        </p:tgtEl>
                                      </p:cBhvr>
                                    </p:animEffect>
                                    <p:set>
                                      <p:cBhvr>
                                        <p:cTn id="66"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P spid="10" grpId="0"/>
      <p:bldP spid="11" grpId="0"/>
      <p:bldP spid="12" grpId="0"/>
      <p:bldP spid="14"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err="1" smtClean="0"/>
              <a:t>Stoni‘s</a:t>
            </a:r>
            <a:r>
              <a:rPr lang="de-DE" dirty="0" smtClean="0"/>
              <a:t> 20 </a:t>
            </a:r>
            <a:r>
              <a:rPr lang="de-DE" dirty="0" err="1" smtClean="0"/>
              <a:t>Doko</a:t>
            </a:r>
            <a:r>
              <a:rPr lang="de-DE" dirty="0" smtClean="0"/>
              <a:t>-Regeln</a:t>
            </a:r>
            <a:endParaRPr lang="de-DE" dirty="0"/>
          </a:p>
        </p:txBody>
      </p:sp>
      <p:sp>
        <p:nvSpPr>
          <p:cNvPr id="4" name="Textfeld 3"/>
          <p:cNvSpPr txBox="1"/>
          <p:nvPr/>
        </p:nvSpPr>
        <p:spPr>
          <a:xfrm>
            <a:off x="467544" y="1628800"/>
            <a:ext cx="3674532" cy="461665"/>
          </a:xfrm>
          <a:prstGeom prst="rect">
            <a:avLst/>
          </a:prstGeom>
          <a:noFill/>
        </p:spPr>
        <p:txBody>
          <a:bodyPr wrap="none" rtlCol="0">
            <a:spAutoFit/>
          </a:bodyPr>
          <a:lstStyle/>
          <a:p>
            <a:r>
              <a:rPr lang="de-DE" sz="2400" b="1" dirty="0" smtClean="0">
                <a:solidFill>
                  <a:schemeClr val="accent4">
                    <a:lumMod val="75000"/>
                  </a:schemeClr>
                </a:solidFill>
              </a:rPr>
              <a:t>6b. Keine Alte an Position 2</a:t>
            </a:r>
            <a:endParaRPr lang="de-DE" sz="2400" b="1" dirty="0">
              <a:solidFill>
                <a:schemeClr val="accent4">
                  <a:lumMod val="75000"/>
                </a:schemeClr>
              </a:solidFill>
            </a:endParaRPr>
          </a:p>
        </p:txBody>
      </p:sp>
      <p:sp>
        <p:nvSpPr>
          <p:cNvPr id="5" name="Textfeld 4"/>
          <p:cNvSpPr txBox="1"/>
          <p:nvPr/>
        </p:nvSpPr>
        <p:spPr>
          <a:xfrm>
            <a:off x="467544" y="2288679"/>
            <a:ext cx="8136904" cy="707886"/>
          </a:xfrm>
          <a:prstGeom prst="rect">
            <a:avLst/>
          </a:prstGeom>
          <a:noFill/>
        </p:spPr>
        <p:txBody>
          <a:bodyPr wrap="square" rtlCol="0">
            <a:spAutoFit/>
          </a:bodyPr>
          <a:lstStyle/>
          <a:p>
            <a:r>
              <a:rPr lang="de-DE" sz="2000" b="1" dirty="0" smtClean="0"/>
              <a:t>Die Kreuz Dame soll einen Stich machen und nicht „Futter für eine </a:t>
            </a:r>
            <a:r>
              <a:rPr lang="de-DE" sz="2000" b="1" dirty="0" err="1" smtClean="0"/>
              <a:t>Dulle</a:t>
            </a:r>
            <a:r>
              <a:rPr lang="de-DE" sz="2000" b="1" dirty="0" smtClean="0"/>
              <a:t> sein“.  ….</a:t>
            </a:r>
            <a:endParaRPr lang="de-DE" sz="2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7182031" cy="461665"/>
          </a:xfrm>
          <a:prstGeom prst="rect">
            <a:avLst/>
          </a:prstGeom>
          <a:noFill/>
        </p:spPr>
        <p:txBody>
          <a:bodyPr wrap="none" rtlCol="0">
            <a:spAutoFit/>
          </a:bodyPr>
          <a:lstStyle/>
          <a:p>
            <a:r>
              <a:rPr lang="de-DE" sz="2400" b="1" dirty="0" smtClean="0">
                <a:solidFill>
                  <a:schemeClr val="accent4">
                    <a:lumMod val="75000"/>
                  </a:schemeClr>
                </a:solidFill>
              </a:rPr>
              <a:t>Erwartungswerte berechnen (bis 7 Trumpf anwendbar)</a:t>
            </a:r>
            <a:endParaRPr lang="de-DE" sz="2400" b="1" dirty="0">
              <a:solidFill>
                <a:schemeClr val="accent4">
                  <a:lumMod val="75000"/>
                </a:schemeClr>
              </a:solidFill>
            </a:endParaRPr>
          </a:p>
        </p:txBody>
      </p:sp>
      <p:sp>
        <p:nvSpPr>
          <p:cNvPr id="21" name="Textfeld 20"/>
          <p:cNvSpPr txBox="1"/>
          <p:nvPr/>
        </p:nvSpPr>
        <p:spPr>
          <a:xfrm>
            <a:off x="467544" y="2132856"/>
            <a:ext cx="8280920" cy="3477875"/>
          </a:xfrm>
          <a:prstGeom prst="rect">
            <a:avLst/>
          </a:prstGeom>
          <a:noFill/>
        </p:spPr>
        <p:txBody>
          <a:bodyPr wrap="square" rtlCol="0">
            <a:spAutoFit/>
          </a:bodyPr>
          <a:lstStyle/>
          <a:p>
            <a:r>
              <a:rPr lang="de-DE" sz="2000" b="1" dirty="0" err="1" smtClean="0"/>
              <a:t>Dodgeturniere</a:t>
            </a:r>
            <a:r>
              <a:rPr lang="de-DE" sz="2000" b="1" dirty="0" smtClean="0"/>
              <a:t> und die Auswertung von über 10.000.000 Online-Spielen haben ergeben </a:t>
            </a:r>
          </a:p>
          <a:p>
            <a:endParaRPr lang="de-DE" sz="2000" b="1" dirty="0" smtClean="0"/>
          </a:p>
          <a:p>
            <a:r>
              <a:rPr lang="de-DE" sz="2000" b="1" dirty="0" smtClean="0"/>
              <a:t>„ dass ein Re-Spieler durchschnittlich eine Augenzahl von etwa 68 und ein Kontra-Spieler durchschnittlich eine Augenzahl von etwa 52 pro Spiel erzielt. Für eine Erstansage sollte der Gesamterwartungswert des eigenen Blattes zum einen so groß sein, dass mit einem knapp unter Durchschnitt liegenden Blatt des Partners die  Gewinnwahrscheinlichkeit etwas mehr als 50% beträgt, und zum anderen sollte er im Hinblick auf weitere Ansagen größer als der durchschnittliche Erwartungswert eines Spielers der jeweiligen Partei sein.“ (Essener System S. 9)</a:t>
            </a:r>
            <a:endParaRPr lang="de-DE" sz="2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7182031" cy="461665"/>
          </a:xfrm>
          <a:prstGeom prst="rect">
            <a:avLst/>
          </a:prstGeom>
          <a:noFill/>
        </p:spPr>
        <p:txBody>
          <a:bodyPr wrap="none" rtlCol="0">
            <a:spAutoFit/>
          </a:bodyPr>
          <a:lstStyle/>
          <a:p>
            <a:r>
              <a:rPr lang="de-DE" sz="2400" b="1" dirty="0" smtClean="0">
                <a:solidFill>
                  <a:schemeClr val="accent4">
                    <a:lumMod val="75000"/>
                  </a:schemeClr>
                </a:solidFill>
              </a:rPr>
              <a:t>Erwartungswerte berechnen (bis 7 Trumpf anwendbar)</a:t>
            </a:r>
            <a:endParaRPr lang="de-DE" sz="2400" b="1" dirty="0">
              <a:solidFill>
                <a:schemeClr val="accent4">
                  <a:lumMod val="75000"/>
                </a:schemeClr>
              </a:solidFill>
            </a:endParaRPr>
          </a:p>
        </p:txBody>
      </p:sp>
      <p:sp>
        <p:nvSpPr>
          <p:cNvPr id="5" name="Textfeld 4"/>
          <p:cNvSpPr txBox="1"/>
          <p:nvPr/>
        </p:nvSpPr>
        <p:spPr>
          <a:xfrm>
            <a:off x="539552" y="2132856"/>
            <a:ext cx="7416824" cy="1200329"/>
          </a:xfrm>
          <a:prstGeom prst="rect">
            <a:avLst/>
          </a:prstGeom>
          <a:noFill/>
        </p:spPr>
        <p:txBody>
          <a:bodyPr wrap="square" rtlCol="0">
            <a:spAutoFit/>
          </a:bodyPr>
          <a:lstStyle/>
          <a:p>
            <a:r>
              <a:rPr lang="de-DE" b="1" dirty="0" err="1" smtClean="0"/>
              <a:t>Repartei</a:t>
            </a:r>
            <a:r>
              <a:rPr lang="de-DE" b="1" dirty="0" smtClean="0"/>
              <a:t>:</a:t>
            </a:r>
            <a:br>
              <a:rPr lang="de-DE" b="1" dirty="0" smtClean="0"/>
            </a:br>
            <a:r>
              <a:rPr lang="de-DE" dirty="0" smtClean="0"/>
              <a:t>Bei einem Erwartungswert von </a:t>
            </a:r>
            <a:r>
              <a:rPr lang="de-DE" b="1" dirty="0" smtClean="0">
                <a:solidFill>
                  <a:srgbClr val="FF0000"/>
                </a:solidFill>
              </a:rPr>
              <a:t>75+</a:t>
            </a:r>
            <a:r>
              <a:rPr lang="de-DE" dirty="0" smtClean="0"/>
              <a:t> sollte ein </a:t>
            </a:r>
            <a:r>
              <a:rPr lang="de-DE" b="1" dirty="0" smtClean="0"/>
              <a:t>Re</a:t>
            </a:r>
            <a:r>
              <a:rPr lang="de-DE" dirty="0" smtClean="0"/>
              <a:t> zum letzten möglichen Zeitpunkt, bei </a:t>
            </a:r>
            <a:r>
              <a:rPr lang="de-DE" b="1" dirty="0" smtClean="0">
                <a:solidFill>
                  <a:srgbClr val="FF0000"/>
                </a:solidFill>
              </a:rPr>
              <a:t>100+</a:t>
            </a:r>
            <a:r>
              <a:rPr lang="de-DE" dirty="0" smtClean="0"/>
              <a:t> vor Ausspiel der ersten Karte (unabhängig von </a:t>
            </a:r>
            <a:r>
              <a:rPr lang="de-DE" dirty="0" err="1" smtClean="0"/>
              <a:t>Dullen</a:t>
            </a:r>
            <a:r>
              <a:rPr lang="de-DE" dirty="0" smtClean="0"/>
              <a:t>) gegeben werden (Achtung: Re und Karovoller zeigt DD an!).</a:t>
            </a:r>
          </a:p>
        </p:txBody>
      </p:sp>
      <p:sp>
        <p:nvSpPr>
          <p:cNvPr id="7" name="Textfeld 6"/>
          <p:cNvSpPr txBox="1"/>
          <p:nvPr/>
        </p:nvSpPr>
        <p:spPr>
          <a:xfrm>
            <a:off x="522136" y="5157192"/>
            <a:ext cx="7416824" cy="1200329"/>
          </a:xfrm>
          <a:prstGeom prst="rect">
            <a:avLst/>
          </a:prstGeom>
          <a:noFill/>
        </p:spPr>
        <p:txBody>
          <a:bodyPr wrap="square" rtlCol="0">
            <a:spAutoFit/>
          </a:bodyPr>
          <a:lstStyle/>
          <a:p>
            <a:r>
              <a:rPr lang="de-DE" b="1" dirty="0" smtClean="0"/>
              <a:t>Kontrapartei:</a:t>
            </a:r>
            <a:br>
              <a:rPr lang="de-DE" b="1" dirty="0" smtClean="0"/>
            </a:br>
            <a:r>
              <a:rPr lang="de-DE" dirty="0" smtClean="0"/>
              <a:t>Bei einem Erwartungswert von </a:t>
            </a:r>
            <a:r>
              <a:rPr lang="de-DE" b="1" dirty="0" smtClean="0">
                <a:solidFill>
                  <a:srgbClr val="FF0000"/>
                </a:solidFill>
              </a:rPr>
              <a:t>85+</a:t>
            </a:r>
            <a:r>
              <a:rPr lang="de-DE" dirty="0" smtClean="0"/>
              <a:t> sollte ein Kontra zum letzt möglich Zeitpunkt, bei </a:t>
            </a:r>
            <a:r>
              <a:rPr lang="de-DE" b="1" dirty="0" smtClean="0">
                <a:solidFill>
                  <a:srgbClr val="FF0000"/>
                </a:solidFill>
              </a:rPr>
              <a:t>110+</a:t>
            </a:r>
            <a:r>
              <a:rPr lang="de-DE" dirty="0" smtClean="0"/>
              <a:t> vor Ausspiel der ersten Karte (unabhängig von </a:t>
            </a:r>
            <a:r>
              <a:rPr lang="de-DE" dirty="0" err="1" smtClean="0"/>
              <a:t>Dullen</a:t>
            </a:r>
            <a:r>
              <a:rPr lang="de-DE" dirty="0" smtClean="0"/>
              <a:t>) gegeben werden.</a:t>
            </a:r>
            <a:endParaRPr lang="de-DE" dirty="0"/>
          </a:p>
        </p:txBody>
      </p:sp>
      <p:sp>
        <p:nvSpPr>
          <p:cNvPr id="6" name="Textfeld 5"/>
          <p:cNvSpPr txBox="1"/>
          <p:nvPr/>
        </p:nvSpPr>
        <p:spPr>
          <a:xfrm>
            <a:off x="516024" y="3528304"/>
            <a:ext cx="7416824" cy="1477328"/>
          </a:xfrm>
          <a:prstGeom prst="rect">
            <a:avLst/>
          </a:prstGeom>
          <a:noFill/>
        </p:spPr>
        <p:txBody>
          <a:bodyPr wrap="square" rtlCol="0">
            <a:spAutoFit/>
          </a:bodyPr>
          <a:lstStyle/>
          <a:p>
            <a:r>
              <a:rPr lang="de-DE" dirty="0" smtClean="0"/>
              <a:t>Damit ist klar: Der Partner muss für den Gewinn 45+ Punkte bringen. Eine Erhöhung auf „Keine 90“ ist erst dann ratsam, wenn der Partner auch ein „Re“ hat, oder durch die Ansage das Spiel entscheidend gelenkt werden kann. Wenn der Partner Stärkesignale setzt (Forcierung, Zögern) ist auch die 90 mit weniger Punkten gerechtfertigt.</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229600" cy="1143000"/>
          </a:xfrm>
        </p:spPr>
        <p:txBody>
          <a:bodyPr>
            <a:normAutofit/>
          </a:bodyPr>
          <a:lstStyle/>
          <a:p>
            <a:r>
              <a:rPr lang="de-DE" dirty="0" smtClean="0"/>
              <a:t>Erwartungswerte</a:t>
            </a:r>
            <a:endParaRPr lang="de-DE" dirty="0"/>
          </a:p>
        </p:txBody>
      </p:sp>
      <p:sp>
        <p:nvSpPr>
          <p:cNvPr id="4" name="Textfeld 3"/>
          <p:cNvSpPr txBox="1"/>
          <p:nvPr/>
        </p:nvSpPr>
        <p:spPr>
          <a:xfrm>
            <a:off x="467544" y="1628800"/>
            <a:ext cx="2168542" cy="461665"/>
          </a:xfrm>
          <a:prstGeom prst="rect">
            <a:avLst/>
          </a:prstGeom>
          <a:noFill/>
        </p:spPr>
        <p:txBody>
          <a:bodyPr wrap="none" rtlCol="0">
            <a:spAutoFit/>
          </a:bodyPr>
          <a:lstStyle/>
          <a:p>
            <a:r>
              <a:rPr lang="de-DE" sz="2400" b="1" dirty="0" smtClean="0">
                <a:solidFill>
                  <a:schemeClr val="accent4">
                    <a:lumMod val="75000"/>
                  </a:schemeClr>
                </a:solidFill>
              </a:rPr>
              <a:t>Beispielsblätter</a:t>
            </a:r>
            <a:endParaRPr lang="de-DE" sz="2400" b="1" dirty="0">
              <a:solidFill>
                <a:schemeClr val="accent4">
                  <a:lumMod val="75000"/>
                </a:schemeClr>
              </a:solidFill>
            </a:endParaRPr>
          </a:p>
        </p:txBody>
      </p:sp>
      <p:pic>
        <p:nvPicPr>
          <p:cNvPr id="1026" name="Picture 2" descr="D:\Dropbox\Dropbox\Doppelkopf\Karten\KreuzDame.png"/>
          <p:cNvPicPr>
            <a:picLocks noChangeAspect="1" noChangeArrowheads="1"/>
          </p:cNvPicPr>
          <p:nvPr/>
        </p:nvPicPr>
        <p:blipFill>
          <a:blip r:embed="rId3" cstate="print"/>
          <a:srcRect/>
          <a:stretch>
            <a:fillRect/>
          </a:stretch>
        </p:blipFill>
        <p:spPr bwMode="auto">
          <a:xfrm>
            <a:off x="539552" y="2276872"/>
            <a:ext cx="571500" cy="857250"/>
          </a:xfrm>
          <a:prstGeom prst="rect">
            <a:avLst/>
          </a:prstGeom>
          <a:noFill/>
        </p:spPr>
      </p:pic>
      <p:pic>
        <p:nvPicPr>
          <p:cNvPr id="1027" name="Picture 3" descr="D:\Dropbox\Dropbox\Doppelkopf\Karten\PikDame.png"/>
          <p:cNvPicPr>
            <a:picLocks noChangeAspect="1" noChangeArrowheads="1"/>
          </p:cNvPicPr>
          <p:nvPr/>
        </p:nvPicPr>
        <p:blipFill>
          <a:blip r:embed="rId4" cstate="print"/>
          <a:srcRect/>
          <a:stretch>
            <a:fillRect/>
          </a:stretch>
        </p:blipFill>
        <p:spPr bwMode="auto">
          <a:xfrm>
            <a:off x="1148205" y="2276872"/>
            <a:ext cx="561975" cy="828675"/>
          </a:xfrm>
          <a:prstGeom prst="rect">
            <a:avLst/>
          </a:prstGeom>
          <a:noFill/>
        </p:spPr>
      </p:pic>
      <p:pic>
        <p:nvPicPr>
          <p:cNvPr id="1028" name="Picture 4" descr="D:\Dropbox\Dropbox\Doppelkopf\Karten\HerzDame.png"/>
          <p:cNvPicPr>
            <a:picLocks noChangeAspect="1" noChangeArrowheads="1"/>
          </p:cNvPicPr>
          <p:nvPr/>
        </p:nvPicPr>
        <p:blipFill>
          <a:blip r:embed="rId5" cstate="print"/>
          <a:srcRect/>
          <a:stretch>
            <a:fillRect/>
          </a:stretch>
        </p:blipFill>
        <p:spPr bwMode="auto">
          <a:xfrm>
            <a:off x="1747333" y="2276872"/>
            <a:ext cx="533400" cy="847725"/>
          </a:xfrm>
          <a:prstGeom prst="rect">
            <a:avLst/>
          </a:prstGeom>
          <a:noFill/>
        </p:spPr>
      </p:pic>
      <p:pic>
        <p:nvPicPr>
          <p:cNvPr id="1029" name="Picture 5" descr="D:\Dropbox\Dropbox\Doppelkopf\Karten\KaroDame.png"/>
          <p:cNvPicPr>
            <a:picLocks noChangeAspect="1" noChangeArrowheads="1"/>
          </p:cNvPicPr>
          <p:nvPr/>
        </p:nvPicPr>
        <p:blipFill>
          <a:blip r:embed="rId6" cstate="print"/>
          <a:srcRect/>
          <a:stretch>
            <a:fillRect/>
          </a:stretch>
        </p:blipFill>
        <p:spPr bwMode="auto">
          <a:xfrm>
            <a:off x="2317886" y="2276872"/>
            <a:ext cx="571500" cy="857250"/>
          </a:xfrm>
          <a:prstGeom prst="rect">
            <a:avLst/>
          </a:prstGeom>
          <a:noFill/>
        </p:spPr>
      </p:pic>
      <p:pic>
        <p:nvPicPr>
          <p:cNvPr id="1030" name="Picture 6" descr="D:\Dropbox\Dropbox\Doppelkopf\Karten\PikBube.png"/>
          <p:cNvPicPr>
            <a:picLocks noChangeAspect="1" noChangeArrowheads="1"/>
          </p:cNvPicPr>
          <p:nvPr/>
        </p:nvPicPr>
        <p:blipFill>
          <a:blip r:embed="rId7" cstate="print"/>
          <a:srcRect/>
          <a:stretch>
            <a:fillRect/>
          </a:stretch>
        </p:blipFill>
        <p:spPr bwMode="auto">
          <a:xfrm>
            <a:off x="2926539" y="2276872"/>
            <a:ext cx="571500" cy="847725"/>
          </a:xfrm>
          <a:prstGeom prst="rect">
            <a:avLst/>
          </a:prstGeom>
          <a:noFill/>
        </p:spPr>
      </p:pic>
      <p:pic>
        <p:nvPicPr>
          <p:cNvPr id="1033" name="Picture 9" descr="D:\Dropbox\Dropbox\Doppelkopf\Karten\KreuzAs.png"/>
          <p:cNvPicPr>
            <a:picLocks noChangeAspect="1" noChangeArrowheads="1"/>
          </p:cNvPicPr>
          <p:nvPr/>
        </p:nvPicPr>
        <p:blipFill>
          <a:blip r:embed="rId8" cstate="print"/>
          <a:srcRect/>
          <a:stretch>
            <a:fillRect/>
          </a:stretch>
        </p:blipFill>
        <p:spPr bwMode="auto">
          <a:xfrm>
            <a:off x="4143845" y="2276872"/>
            <a:ext cx="571500" cy="857250"/>
          </a:xfrm>
          <a:prstGeom prst="rect">
            <a:avLst/>
          </a:prstGeom>
          <a:noFill/>
        </p:spPr>
      </p:pic>
      <p:pic>
        <p:nvPicPr>
          <p:cNvPr id="1034" name="Picture 10" descr="D:\Dropbox\Dropbox\Doppelkopf\Karten\KreuzNeun.png"/>
          <p:cNvPicPr>
            <a:picLocks noChangeAspect="1" noChangeArrowheads="1"/>
          </p:cNvPicPr>
          <p:nvPr/>
        </p:nvPicPr>
        <p:blipFill>
          <a:blip r:embed="rId9" cstate="print"/>
          <a:srcRect/>
          <a:stretch>
            <a:fillRect/>
          </a:stretch>
        </p:blipFill>
        <p:spPr bwMode="auto">
          <a:xfrm>
            <a:off x="4752498" y="2276872"/>
            <a:ext cx="571500" cy="847725"/>
          </a:xfrm>
          <a:prstGeom prst="rect">
            <a:avLst/>
          </a:prstGeom>
          <a:noFill/>
        </p:spPr>
      </p:pic>
      <p:pic>
        <p:nvPicPr>
          <p:cNvPr id="1035" name="Picture 11" descr="D:\Dropbox\Dropbox\Doppelkopf\Karten\PikAs - Kopie.png"/>
          <p:cNvPicPr>
            <a:picLocks noChangeAspect="1" noChangeArrowheads="1"/>
          </p:cNvPicPr>
          <p:nvPr/>
        </p:nvPicPr>
        <p:blipFill>
          <a:blip r:embed="rId10" cstate="print"/>
          <a:srcRect/>
          <a:stretch>
            <a:fillRect/>
          </a:stretch>
        </p:blipFill>
        <p:spPr bwMode="auto">
          <a:xfrm>
            <a:off x="5361151" y="2276872"/>
            <a:ext cx="561975" cy="847725"/>
          </a:xfrm>
          <a:prstGeom prst="rect">
            <a:avLst/>
          </a:prstGeom>
          <a:noFill/>
        </p:spPr>
      </p:pic>
      <p:pic>
        <p:nvPicPr>
          <p:cNvPr id="1036" name="Picture 12" descr="D:\Dropbox\Dropbox\Doppelkopf\Karten\PikNeun - Kopie.png"/>
          <p:cNvPicPr>
            <a:picLocks noChangeAspect="1" noChangeArrowheads="1"/>
          </p:cNvPicPr>
          <p:nvPr/>
        </p:nvPicPr>
        <p:blipFill>
          <a:blip r:embed="rId11" cstate="print"/>
          <a:srcRect/>
          <a:stretch>
            <a:fillRect/>
          </a:stretch>
        </p:blipFill>
        <p:spPr bwMode="auto">
          <a:xfrm>
            <a:off x="5960279" y="2276872"/>
            <a:ext cx="571500" cy="857250"/>
          </a:xfrm>
          <a:prstGeom prst="rect">
            <a:avLst/>
          </a:prstGeom>
          <a:noFill/>
        </p:spPr>
      </p:pic>
      <p:pic>
        <p:nvPicPr>
          <p:cNvPr id="1037" name="Picture 13" descr="D:\Dropbox\Dropbox\Doppelkopf\Karten\HerzKoenig.png"/>
          <p:cNvPicPr>
            <a:picLocks noChangeAspect="1" noChangeArrowheads="1"/>
          </p:cNvPicPr>
          <p:nvPr/>
        </p:nvPicPr>
        <p:blipFill>
          <a:blip r:embed="rId12" cstate="print"/>
          <a:srcRect/>
          <a:stretch>
            <a:fillRect/>
          </a:stretch>
        </p:blipFill>
        <p:spPr bwMode="auto">
          <a:xfrm>
            <a:off x="6568932" y="2276872"/>
            <a:ext cx="561975" cy="847725"/>
          </a:xfrm>
          <a:prstGeom prst="rect">
            <a:avLst/>
          </a:prstGeom>
          <a:noFill/>
        </p:spPr>
      </p:pic>
      <p:sp>
        <p:nvSpPr>
          <p:cNvPr id="17" name="Textfeld 16"/>
          <p:cNvSpPr txBox="1"/>
          <p:nvPr/>
        </p:nvSpPr>
        <p:spPr>
          <a:xfrm>
            <a:off x="539552" y="3356992"/>
            <a:ext cx="7102970" cy="1200329"/>
          </a:xfrm>
          <a:prstGeom prst="rect">
            <a:avLst/>
          </a:prstGeom>
          <a:noFill/>
        </p:spPr>
        <p:txBody>
          <a:bodyPr wrap="none" rtlCol="0">
            <a:spAutoFit/>
          </a:bodyPr>
          <a:lstStyle/>
          <a:p>
            <a:pPr>
              <a:tabLst>
                <a:tab pos="1160463" algn="l"/>
              </a:tabLst>
            </a:pPr>
            <a:r>
              <a:rPr lang="de-DE" dirty="0" smtClean="0"/>
              <a:t>Kreuz Ass 	= 25</a:t>
            </a:r>
            <a:br>
              <a:rPr lang="de-DE" dirty="0" smtClean="0"/>
            </a:br>
            <a:r>
              <a:rPr lang="de-DE" dirty="0" smtClean="0"/>
              <a:t>Pik Ass 	= 25</a:t>
            </a:r>
          </a:p>
          <a:p>
            <a:pPr>
              <a:tabLst>
                <a:tab pos="1160463" algn="l"/>
              </a:tabLst>
            </a:pPr>
            <a:r>
              <a:rPr lang="de-DE" dirty="0" smtClean="0"/>
              <a:t>Alte/Blaue 	= 35</a:t>
            </a:r>
          </a:p>
          <a:p>
            <a:pPr>
              <a:tabLst>
                <a:tab pos="1160463" algn="l"/>
              </a:tabLst>
            </a:pPr>
            <a:r>
              <a:rPr lang="de-DE" dirty="0" smtClean="0"/>
              <a:t>85 Punkte 	= Re . </a:t>
            </a:r>
            <a:r>
              <a:rPr lang="de-DE" b="1" dirty="0" smtClean="0"/>
              <a:t>Wird das erste schwarze Ass gestochen, dann kein Re !</a:t>
            </a:r>
            <a:endParaRPr lang="de-DE" b="1" dirty="0"/>
          </a:p>
        </p:txBody>
      </p:sp>
      <p:pic>
        <p:nvPicPr>
          <p:cNvPr id="3" name="Picture 2" descr="E:\Dropbox\Doppelkopf\Karten\KaroNeun.png"/>
          <p:cNvPicPr>
            <a:picLocks noChangeAspect="1" noChangeArrowheads="1"/>
          </p:cNvPicPr>
          <p:nvPr/>
        </p:nvPicPr>
        <p:blipFill>
          <a:blip r:embed="rId13" cstate="print"/>
          <a:srcRect/>
          <a:stretch>
            <a:fillRect/>
          </a:stretch>
        </p:blipFill>
        <p:spPr bwMode="auto">
          <a:xfrm>
            <a:off x="3535192" y="2276872"/>
            <a:ext cx="571500" cy="857250"/>
          </a:xfrm>
          <a:prstGeom prst="rect">
            <a:avLst/>
          </a:prstGeom>
          <a:noFill/>
        </p:spPr>
      </p:pic>
      <p:pic>
        <p:nvPicPr>
          <p:cNvPr id="5" name="Picture 3" descr="E:\Dropbox\Doppelkopf\Karten\HerzNeun.png"/>
          <p:cNvPicPr>
            <a:picLocks noChangeAspect="1" noChangeArrowheads="1"/>
          </p:cNvPicPr>
          <p:nvPr/>
        </p:nvPicPr>
        <p:blipFill>
          <a:blip r:embed="rId14" cstate="print"/>
          <a:srcRect/>
          <a:stretch>
            <a:fillRect/>
          </a:stretch>
        </p:blipFill>
        <p:spPr bwMode="auto">
          <a:xfrm>
            <a:off x="7168056" y="2276872"/>
            <a:ext cx="552450" cy="8286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linds(horizontal)">
                                      <p:cBhvr>
                                        <p:cTn id="7" dur="500"/>
                                        <p:tgtEl>
                                          <p:spTgt spid="1026"/>
                                        </p:tgtEl>
                                      </p:cBhvr>
                                    </p:animEffect>
                                  </p:childTnLst>
                                </p:cTn>
                              </p:par>
                              <p:par>
                                <p:cTn id="8" presetID="3" presetClass="entr" presetSubtype="10"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blinds(horizontal)">
                                      <p:cBhvr>
                                        <p:cTn id="10" dur="500"/>
                                        <p:tgtEl>
                                          <p:spTgt spid="1027"/>
                                        </p:tgtEl>
                                      </p:cBhvr>
                                    </p:animEffect>
                                  </p:childTnLst>
                                </p:cTn>
                              </p:par>
                              <p:par>
                                <p:cTn id="11" presetID="3" presetClass="entr" presetSubtype="10" fill="hold" nodeType="withEffect">
                                  <p:stCondLst>
                                    <p:cond delay="0"/>
                                  </p:stCondLst>
                                  <p:childTnLst>
                                    <p:set>
                                      <p:cBhvr>
                                        <p:cTn id="12" dur="1" fill="hold">
                                          <p:stCondLst>
                                            <p:cond delay="0"/>
                                          </p:stCondLst>
                                        </p:cTn>
                                        <p:tgtEl>
                                          <p:spTgt spid="1028"/>
                                        </p:tgtEl>
                                        <p:attrNameLst>
                                          <p:attrName>style.visibility</p:attrName>
                                        </p:attrNameLst>
                                      </p:cBhvr>
                                      <p:to>
                                        <p:strVal val="visible"/>
                                      </p:to>
                                    </p:set>
                                    <p:animEffect transition="in" filter="blinds(horizontal)">
                                      <p:cBhvr>
                                        <p:cTn id="13" dur="500"/>
                                        <p:tgtEl>
                                          <p:spTgt spid="1028"/>
                                        </p:tgtEl>
                                      </p:cBhvr>
                                    </p:animEffect>
                                  </p:childTnLst>
                                </p:cTn>
                              </p:par>
                              <p:par>
                                <p:cTn id="14" presetID="3" presetClass="entr" presetSubtype="10" fill="hold" nodeType="withEffect">
                                  <p:stCondLst>
                                    <p:cond delay="0"/>
                                  </p:stCondLst>
                                  <p:childTnLst>
                                    <p:set>
                                      <p:cBhvr>
                                        <p:cTn id="15" dur="1" fill="hold">
                                          <p:stCondLst>
                                            <p:cond delay="0"/>
                                          </p:stCondLst>
                                        </p:cTn>
                                        <p:tgtEl>
                                          <p:spTgt spid="1029"/>
                                        </p:tgtEl>
                                        <p:attrNameLst>
                                          <p:attrName>style.visibility</p:attrName>
                                        </p:attrNameLst>
                                      </p:cBhvr>
                                      <p:to>
                                        <p:strVal val="visible"/>
                                      </p:to>
                                    </p:set>
                                    <p:animEffect transition="in" filter="blinds(horizontal)">
                                      <p:cBhvr>
                                        <p:cTn id="16" dur="500"/>
                                        <p:tgtEl>
                                          <p:spTgt spid="1029"/>
                                        </p:tgtEl>
                                      </p:cBhvr>
                                    </p:animEffect>
                                  </p:childTnLst>
                                </p:cTn>
                              </p:par>
                              <p:par>
                                <p:cTn id="17" presetID="3" presetClass="entr" presetSubtype="10" fill="hold" nodeType="withEffect">
                                  <p:stCondLst>
                                    <p:cond delay="0"/>
                                  </p:stCondLst>
                                  <p:childTnLst>
                                    <p:set>
                                      <p:cBhvr>
                                        <p:cTn id="18" dur="1" fill="hold">
                                          <p:stCondLst>
                                            <p:cond delay="0"/>
                                          </p:stCondLst>
                                        </p:cTn>
                                        <p:tgtEl>
                                          <p:spTgt spid="1030"/>
                                        </p:tgtEl>
                                        <p:attrNameLst>
                                          <p:attrName>style.visibility</p:attrName>
                                        </p:attrNameLst>
                                      </p:cBhvr>
                                      <p:to>
                                        <p:strVal val="visible"/>
                                      </p:to>
                                    </p:set>
                                    <p:animEffect transition="in" filter="blinds(horizontal)">
                                      <p:cBhvr>
                                        <p:cTn id="19" dur="500"/>
                                        <p:tgtEl>
                                          <p:spTgt spid="1030"/>
                                        </p:tgtEl>
                                      </p:cBhvr>
                                    </p:animEffect>
                                  </p:childTnLst>
                                </p:cTn>
                              </p:par>
                              <p:par>
                                <p:cTn id="20" presetID="3" presetClass="entr" presetSubtype="10" fill="hold" nodeType="withEffect">
                                  <p:stCondLst>
                                    <p:cond delay="0"/>
                                  </p:stCondLst>
                                  <p:childTnLst>
                                    <p:set>
                                      <p:cBhvr>
                                        <p:cTn id="21" dur="1" fill="hold">
                                          <p:stCondLst>
                                            <p:cond delay="0"/>
                                          </p:stCondLst>
                                        </p:cTn>
                                        <p:tgtEl>
                                          <p:spTgt spid="1033"/>
                                        </p:tgtEl>
                                        <p:attrNameLst>
                                          <p:attrName>style.visibility</p:attrName>
                                        </p:attrNameLst>
                                      </p:cBhvr>
                                      <p:to>
                                        <p:strVal val="visible"/>
                                      </p:to>
                                    </p:set>
                                    <p:animEffect transition="in" filter="blinds(horizontal)">
                                      <p:cBhvr>
                                        <p:cTn id="22" dur="500"/>
                                        <p:tgtEl>
                                          <p:spTgt spid="1033"/>
                                        </p:tgtEl>
                                      </p:cBhvr>
                                    </p:animEffect>
                                  </p:childTnLst>
                                </p:cTn>
                              </p:par>
                              <p:par>
                                <p:cTn id="23" presetID="3" presetClass="entr" presetSubtype="10" fill="hold" nodeType="withEffect">
                                  <p:stCondLst>
                                    <p:cond delay="0"/>
                                  </p:stCondLst>
                                  <p:childTnLst>
                                    <p:set>
                                      <p:cBhvr>
                                        <p:cTn id="24" dur="1" fill="hold">
                                          <p:stCondLst>
                                            <p:cond delay="0"/>
                                          </p:stCondLst>
                                        </p:cTn>
                                        <p:tgtEl>
                                          <p:spTgt spid="1034"/>
                                        </p:tgtEl>
                                        <p:attrNameLst>
                                          <p:attrName>style.visibility</p:attrName>
                                        </p:attrNameLst>
                                      </p:cBhvr>
                                      <p:to>
                                        <p:strVal val="visible"/>
                                      </p:to>
                                    </p:set>
                                    <p:animEffect transition="in" filter="blinds(horizontal)">
                                      <p:cBhvr>
                                        <p:cTn id="25" dur="500"/>
                                        <p:tgtEl>
                                          <p:spTgt spid="1034"/>
                                        </p:tgtEl>
                                      </p:cBhvr>
                                    </p:animEffect>
                                  </p:childTnLst>
                                </p:cTn>
                              </p:par>
                              <p:par>
                                <p:cTn id="26" presetID="3" presetClass="entr" presetSubtype="10" fill="hold" nodeType="withEffect">
                                  <p:stCondLst>
                                    <p:cond delay="0"/>
                                  </p:stCondLst>
                                  <p:childTnLst>
                                    <p:set>
                                      <p:cBhvr>
                                        <p:cTn id="27" dur="1" fill="hold">
                                          <p:stCondLst>
                                            <p:cond delay="0"/>
                                          </p:stCondLst>
                                        </p:cTn>
                                        <p:tgtEl>
                                          <p:spTgt spid="1035"/>
                                        </p:tgtEl>
                                        <p:attrNameLst>
                                          <p:attrName>style.visibility</p:attrName>
                                        </p:attrNameLst>
                                      </p:cBhvr>
                                      <p:to>
                                        <p:strVal val="visible"/>
                                      </p:to>
                                    </p:set>
                                    <p:animEffect transition="in" filter="blinds(horizontal)">
                                      <p:cBhvr>
                                        <p:cTn id="28" dur="500"/>
                                        <p:tgtEl>
                                          <p:spTgt spid="1035"/>
                                        </p:tgtEl>
                                      </p:cBhvr>
                                    </p:animEffect>
                                  </p:childTnLst>
                                </p:cTn>
                              </p:par>
                              <p:par>
                                <p:cTn id="29" presetID="3" presetClass="entr" presetSubtype="10" fill="hold" nodeType="withEffect">
                                  <p:stCondLst>
                                    <p:cond delay="0"/>
                                  </p:stCondLst>
                                  <p:childTnLst>
                                    <p:set>
                                      <p:cBhvr>
                                        <p:cTn id="30" dur="1" fill="hold">
                                          <p:stCondLst>
                                            <p:cond delay="0"/>
                                          </p:stCondLst>
                                        </p:cTn>
                                        <p:tgtEl>
                                          <p:spTgt spid="1036"/>
                                        </p:tgtEl>
                                        <p:attrNameLst>
                                          <p:attrName>style.visibility</p:attrName>
                                        </p:attrNameLst>
                                      </p:cBhvr>
                                      <p:to>
                                        <p:strVal val="visible"/>
                                      </p:to>
                                    </p:set>
                                    <p:animEffect transition="in" filter="blinds(horizontal)">
                                      <p:cBhvr>
                                        <p:cTn id="31" dur="500"/>
                                        <p:tgtEl>
                                          <p:spTgt spid="1036"/>
                                        </p:tgtEl>
                                      </p:cBhvr>
                                    </p:animEffect>
                                  </p:childTnLst>
                                </p:cTn>
                              </p:par>
                              <p:par>
                                <p:cTn id="32" presetID="3" presetClass="entr" presetSubtype="10" fill="hold" nodeType="withEffect">
                                  <p:stCondLst>
                                    <p:cond delay="0"/>
                                  </p:stCondLst>
                                  <p:childTnLst>
                                    <p:set>
                                      <p:cBhvr>
                                        <p:cTn id="33" dur="1" fill="hold">
                                          <p:stCondLst>
                                            <p:cond delay="0"/>
                                          </p:stCondLst>
                                        </p:cTn>
                                        <p:tgtEl>
                                          <p:spTgt spid="1037"/>
                                        </p:tgtEl>
                                        <p:attrNameLst>
                                          <p:attrName>style.visibility</p:attrName>
                                        </p:attrNameLst>
                                      </p:cBhvr>
                                      <p:to>
                                        <p:strVal val="visible"/>
                                      </p:to>
                                    </p:set>
                                    <p:animEffect transition="in" filter="blinds(horizontal)">
                                      <p:cBhvr>
                                        <p:cTn id="34" dur="500"/>
                                        <p:tgtEl>
                                          <p:spTgt spid="1037"/>
                                        </p:tgtEl>
                                      </p:cBhvr>
                                    </p:animEffect>
                                  </p:childTnLst>
                                </p:cTn>
                              </p:par>
                              <p:par>
                                <p:cTn id="35" presetID="3" presetClass="entr" presetSubtype="10" fill="hold" nodeType="with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blinds(horizontal)">
                                      <p:cBhvr>
                                        <p:cTn id="37" dur="500"/>
                                        <p:tgtEl>
                                          <p:spTgt spid="3"/>
                                        </p:tgtEl>
                                      </p:cBhvr>
                                    </p:animEffect>
                                  </p:childTnLst>
                                </p:cTn>
                              </p:par>
                              <p:par>
                                <p:cTn id="38" presetID="3" presetClass="entr" presetSubtype="10" fill="hold"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blinds(horizontal)">
                                      <p:cBhvr>
                                        <p:cTn id="40" dur="5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linds(horizontal)">
                                      <p:cBhvr>
                                        <p:cTn id="4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theme/theme1.xml><?xml version="1.0" encoding="utf-8"?>
<a:theme xmlns:a="http://schemas.openxmlformats.org/drawingml/2006/main" name="Larissa-Design">
  <a:themeElements>
    <a:clrScheme name="Iapetus">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905</Words>
  <Application>Microsoft Office PowerPoint</Application>
  <PresentationFormat>Bildschirmpräsentation (4:3)</PresentationFormat>
  <Paragraphs>139</Paragraphs>
  <Slides>15</Slides>
  <Notes>5</Notes>
  <HiddenSlides>2</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Larissa-Design</vt:lpstr>
      <vt:lpstr>Erwartungswerte</vt:lpstr>
      <vt:lpstr>Erwartungswerte</vt:lpstr>
      <vt:lpstr>Erwartungswerte</vt:lpstr>
      <vt:lpstr>Erwartungswerte</vt:lpstr>
      <vt:lpstr>Erwartungswerte</vt:lpstr>
      <vt:lpstr>Stoni‘s 20 Doko-Regeln</vt:lpstr>
      <vt:lpstr>Erwartungswerte</vt:lpstr>
      <vt:lpstr>Erwartungswerte</vt:lpstr>
      <vt:lpstr>Erwartungswerte</vt:lpstr>
      <vt:lpstr>Erwartungswerte</vt:lpstr>
      <vt:lpstr>Erwartungswerte</vt:lpstr>
      <vt:lpstr>Erwartungswerte</vt:lpstr>
      <vt:lpstr>Erwartungswerte</vt:lpstr>
      <vt:lpstr>Erwartungswerte</vt:lpstr>
      <vt:lpstr>Erwartungswerte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Stonis 20 Dokoregeln</dc:title>
  <dc:creator>mwolff</dc:creator>
  <cp:lastModifiedBy>mwolff</cp:lastModifiedBy>
  <cp:revision>173</cp:revision>
  <dcterms:created xsi:type="dcterms:W3CDTF">2012-07-18T11:05:16Z</dcterms:created>
  <dcterms:modified xsi:type="dcterms:W3CDTF">2013-01-17T11:30:30Z</dcterms:modified>
</cp:coreProperties>
</file>