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03" r:id="rId3"/>
    <p:sldId id="258" r:id="rId4"/>
    <p:sldId id="302" r:id="rId5"/>
    <p:sldId id="265" r:id="rId6"/>
    <p:sldId id="257" r:id="rId7"/>
    <p:sldId id="259" r:id="rId8"/>
    <p:sldId id="260" r:id="rId9"/>
    <p:sldId id="261" r:id="rId10"/>
    <p:sldId id="311" r:id="rId11"/>
    <p:sldId id="262" r:id="rId12"/>
    <p:sldId id="263" r:id="rId13"/>
    <p:sldId id="266" r:id="rId14"/>
    <p:sldId id="267" r:id="rId15"/>
    <p:sldId id="268" r:id="rId16"/>
    <p:sldId id="269" r:id="rId17"/>
    <p:sldId id="297" r:id="rId18"/>
    <p:sldId id="271" r:id="rId19"/>
    <p:sldId id="272" r:id="rId20"/>
    <p:sldId id="270" r:id="rId21"/>
    <p:sldId id="274" r:id="rId22"/>
    <p:sldId id="305" r:id="rId23"/>
    <p:sldId id="306" r:id="rId24"/>
    <p:sldId id="298" r:id="rId25"/>
    <p:sldId id="275" r:id="rId26"/>
    <p:sldId id="276" r:id="rId27"/>
    <p:sldId id="299" r:id="rId28"/>
    <p:sldId id="300" r:id="rId29"/>
    <p:sldId id="277" r:id="rId30"/>
    <p:sldId id="278" r:id="rId31"/>
    <p:sldId id="301"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304" r:id="rId48"/>
    <p:sldId id="294" r:id="rId49"/>
    <p:sldId id="295" r:id="rId50"/>
    <p:sldId id="308" r:id="rId51"/>
    <p:sldId id="310" r:id="rId5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0515" autoAdjust="0"/>
    <p:restoredTop sz="80106" autoAdjust="0"/>
  </p:normalViewPr>
  <p:slideViewPr>
    <p:cSldViewPr>
      <p:cViewPr>
        <p:scale>
          <a:sx n="70" d="100"/>
          <a:sy n="70" d="100"/>
        </p:scale>
        <p:origin x="-2010" y="-960"/>
      </p:cViewPr>
      <p:guideLst>
        <p:guide orient="horz" pos="2160"/>
        <p:guide pos="2880"/>
      </p:guideLst>
    </p:cSldViewPr>
  </p:slideViewPr>
  <p:notesTextViewPr>
    <p:cViewPr>
      <p:scale>
        <a:sx n="125" d="100"/>
        <a:sy n="125"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2ADE33-36AA-44DD-ABE7-1063C3542374}" type="datetimeFigureOut">
              <a:rPr lang="de-DE" smtClean="0"/>
              <a:pPr/>
              <a:t>11.02.2013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2A440-7FBA-4276-A0E4-14D5933B03E8}"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Es gibt 130 Augen</a:t>
            </a:r>
            <a:r>
              <a:rPr lang="de-DE" baseline="0" dirty="0" smtClean="0"/>
              <a:t> in Fehl zu verteilen, aber nur 110 in Trumpf. Deshalb ist es ein wesentliches Ziel des Spiels, dass die Fehl zur eigenen Partei kommen. Habe ich keine Asse muss ich gucken, dass ich meinen Partner schnell ans Spiel bekomme. </a:t>
            </a:r>
          </a:p>
          <a:p>
            <a:endParaRPr lang="de-DE" baseline="0" dirty="0" smtClean="0"/>
          </a:p>
          <a:p>
            <a:r>
              <a:rPr lang="de-DE" baseline="0" dirty="0" smtClean="0"/>
              <a:t>Anschieben ist ein Mittel (zu 33% sitzt mein Partner direkt hinter mir). Habe ich keine </a:t>
            </a:r>
            <a:r>
              <a:rPr lang="de-DE" baseline="0" dirty="0" err="1" smtClean="0"/>
              <a:t>Dulle</a:t>
            </a:r>
            <a:r>
              <a:rPr lang="de-DE" baseline="0" dirty="0" smtClean="0"/>
              <a:t>, so hat mein Partner zu 66% eine, dann könnte auch Trumpfspiel ein adäquates Mittel sein.</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5</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Hier kann man überlegen, ob</a:t>
            </a:r>
            <a:r>
              <a:rPr lang="de-DE" baseline="0" dirty="0" smtClean="0"/>
              <a:t> die 60 gerechtfertigt sind. Ich sage sie nur, wenn ich einen Partner habe, den ich kenne und der „richtig“ spielt. Selbst Kreuz könnte hier – wenn vom Gegner vorgestochen – die Trumpfhoheit ins wanken bringen. Selbst wenn die Gegner beide Karo Damen halten, sind die 60 nicht wahrscheinlich. </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39</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47</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6</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Grundsätzlich: Wenn ich zwei Pik abgebe (einen hohen und einen niedrigen)</a:t>
            </a:r>
            <a:r>
              <a:rPr lang="de-DE" baseline="0" dirty="0" smtClean="0"/>
              <a:t> gibt es erst einmal keinen Grund, warum der erste Stiche niedrig sein soll und der andere dann hoch. Ich versuch die Stiche fair zu halten (25 / 25). Wenn alle dieses versuchen dann wird es schwierig. Deshalb schmiert Kontra und Re geizt. Ein zweiter Grund kommt aus der Wahrscheinlichkeitsrechnung, dass der zweite </a:t>
            </a:r>
            <a:r>
              <a:rPr lang="de-DE" baseline="0" dirty="0" err="1" smtClean="0"/>
              <a:t>Fehllauf</a:t>
            </a:r>
            <a:r>
              <a:rPr lang="de-DE" baseline="0" dirty="0" smtClean="0"/>
              <a:t> aufgrund der Trumpfdominanz von Re oft zu Re geht. Da gilt es die Chance des ersten Laufs zu nutzen. Letztendlich ist „Kontra schmiert, wo Re sich ziert“ eine „Konvention“. Konvention sind eine Art Regeln, die sich in der </a:t>
            </a:r>
            <a:r>
              <a:rPr lang="de-DE" baseline="0" dirty="0" err="1" smtClean="0"/>
              <a:t>Doko</a:t>
            </a:r>
            <a:r>
              <a:rPr lang="de-DE" baseline="0" dirty="0" smtClean="0"/>
              <a:t>-Gemeinde eingebürgert haben. Konventionen sind aus „</a:t>
            </a:r>
            <a:r>
              <a:rPr lang="de-DE" baseline="0" dirty="0" err="1" smtClean="0"/>
              <a:t>best</a:t>
            </a:r>
            <a:r>
              <a:rPr lang="de-DE" baseline="0" dirty="0" smtClean="0"/>
              <a:t> </a:t>
            </a:r>
            <a:r>
              <a:rPr lang="de-DE" baseline="0" dirty="0" err="1" smtClean="0"/>
              <a:t>practices</a:t>
            </a:r>
            <a:r>
              <a:rPr lang="de-DE" baseline="0" dirty="0" smtClean="0"/>
              <a:t>“ (so macht man es) entstanden und dienen der Spieloptimierung und der führen Partnerfindung.</a:t>
            </a:r>
          </a:p>
          <a:p>
            <a:endParaRPr lang="de-DE" baseline="0" dirty="0" smtClean="0"/>
          </a:p>
          <a:p>
            <a:r>
              <a:rPr lang="de-DE" baseline="0" dirty="0" smtClean="0"/>
              <a:t>Re hat mehr Trumpf (es gibt Verteilungen in denen eine Kontrahand keinen Trumpf hält, aber es gibt keine solche Verteilung für Re) und ist Trumpfstärker (Re hat immer den 3. und 4. höchsten Trumpf).</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9</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Grundsätzlich: Wenn ich zwei Pik abgebe (einen hohen und einen niedrigen)</a:t>
            </a:r>
            <a:r>
              <a:rPr lang="de-DE" baseline="0" dirty="0" smtClean="0"/>
              <a:t> gibt es erst einmal keinen Grund, warum der erste Stiche niedrig sein soll und der andere dann hoch. Ich versuch die Stiche fair zu halten (25 / 25). Wenn alle dieses versuchen dann wird es schwierig. Deshalb schmiert Kontra und Re geizt. Ein zweiter Grund kommt aus der Wahrscheinlichkeitsrechnung, dass der zweite </a:t>
            </a:r>
            <a:r>
              <a:rPr lang="de-DE" baseline="0" dirty="0" err="1" smtClean="0"/>
              <a:t>Fehllauf</a:t>
            </a:r>
            <a:r>
              <a:rPr lang="de-DE" baseline="0" dirty="0" smtClean="0"/>
              <a:t> aufgrund der Trumpfdominanz von Re oft zu Re geht. Da gilt es die Chance des ersten Laufs zu nutzen. Letztendlich ist „Kontra schmiert, wo Re sich ziert“ eine „Konvention“. Konvention sind eine Art Regeln, die sich in der </a:t>
            </a:r>
            <a:r>
              <a:rPr lang="de-DE" baseline="0" dirty="0" err="1" smtClean="0"/>
              <a:t>Doko</a:t>
            </a:r>
            <a:r>
              <a:rPr lang="de-DE" baseline="0" dirty="0" smtClean="0"/>
              <a:t>-Gemeinde eingebürgert haben. Konventionen sind aus „</a:t>
            </a:r>
            <a:r>
              <a:rPr lang="de-DE" baseline="0" dirty="0" err="1" smtClean="0"/>
              <a:t>best</a:t>
            </a:r>
            <a:r>
              <a:rPr lang="de-DE" baseline="0" dirty="0" smtClean="0"/>
              <a:t> </a:t>
            </a:r>
            <a:r>
              <a:rPr lang="de-DE" baseline="0" dirty="0" err="1" smtClean="0"/>
              <a:t>practices</a:t>
            </a:r>
            <a:r>
              <a:rPr lang="de-DE" baseline="0" dirty="0" smtClean="0"/>
              <a:t>“ (so macht man es) entstanden und dienen der Spieloptimierung und der führen Partnerfindung.</a:t>
            </a:r>
          </a:p>
          <a:p>
            <a:endParaRPr lang="de-DE" baseline="0" dirty="0" smtClean="0"/>
          </a:p>
          <a:p>
            <a:r>
              <a:rPr lang="de-DE" baseline="0" dirty="0" smtClean="0"/>
              <a:t>Re hat mehr Trumpf (es gibt Verteilungen in denen eine Kontrahand keinen Trumpf hält, aber es gibt keine solche Verteilung für Re) und ist Trumpfstärker (Re hat immer den 3. und 4. höchsten Trumpf).</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10</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Wird mit Konventionen gespielt so kann vor Legen der Pik 9 kurz gewartet (überlegt) werden.</a:t>
            </a:r>
            <a:r>
              <a:rPr lang="de-DE" baseline="0" dirty="0" smtClean="0"/>
              <a:t> Dieses kann der Partner als „Normalspielumkehr“ deuten. Im Normalfall zeigt eine 9 an, dass ich in der Farbe frei bin (ich lege meinen Partner ja normal Punkte in den Stich und nicht eine 9). Habe ich zwei Neunen oder halte ich noch das Ass als Standkarte, kann ich hier die 9 mit „überlegen“ legen. Diese Spielweise ist aber nur etwas für Fortgeschrittene </a:t>
            </a:r>
            <a:r>
              <a:rPr lang="de-DE" baseline="0" dirty="0" err="1" smtClean="0"/>
              <a:t>Doko</a:t>
            </a:r>
            <a:r>
              <a:rPr lang="de-DE" baseline="0" dirty="0" smtClean="0"/>
              <a:t> Spieler. Merke: Ein „Überlegen“ sieht nicht nur der Partner, sondern auch der Gegner. Der Gegner könnte jetzt im Wissen dass das noch ein Ass ist Pik nachspielen.</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13</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Die Regel der „dritten Farbe“ ist ebenfalls eine Konvention, die nur von erfahrenen</a:t>
            </a:r>
            <a:r>
              <a:rPr lang="de-DE" baseline="0" dirty="0" smtClean="0"/>
              <a:t> </a:t>
            </a:r>
            <a:r>
              <a:rPr lang="de-DE" baseline="0" dirty="0" err="1" smtClean="0"/>
              <a:t>Doko</a:t>
            </a:r>
            <a:r>
              <a:rPr lang="de-DE" baseline="0" dirty="0" smtClean="0"/>
              <a:t>-Spieler gespielt wird. Wird das Ass geschmiert, dann vergibt man sich die Chance durch den Abwurf einer „Standkarte“ anzuzeigen, dass man keinen Fehlverlierer mehr hat. „Einen Tod muss man sterben“: In diesem Fall sollte „sauber“ gespielt werden und selbst auf die Gefahr, dass der Partner nicht Kreuz anschiebt auf das Schmieren einer Standkarte verzichtet werden.</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15</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Erwartungswertberechnung:</a:t>
            </a:r>
          </a:p>
          <a:p>
            <a:endParaRPr lang="de-DE" baseline="0" dirty="0" smtClean="0"/>
          </a:p>
          <a:p>
            <a:r>
              <a:rPr lang="de-DE" baseline="0" dirty="0" smtClean="0"/>
              <a:t>25 Punkte für jedes schwarze Ass im ersten Lauf</a:t>
            </a:r>
          </a:p>
          <a:p>
            <a:r>
              <a:rPr lang="de-DE" baseline="0" dirty="0" smtClean="0"/>
              <a:t>15 Punkte für das Stechen des zweiten schwarzen Laufes</a:t>
            </a:r>
          </a:p>
          <a:p>
            <a:r>
              <a:rPr lang="de-DE" baseline="0" dirty="0" smtClean="0"/>
              <a:t>15 Punkte für das Herz Ass im ersten Lauf</a:t>
            </a:r>
          </a:p>
          <a:p>
            <a:r>
              <a:rPr lang="de-DE" baseline="0" dirty="0" smtClean="0"/>
              <a:t>50 Punkte für </a:t>
            </a:r>
            <a:r>
              <a:rPr lang="de-DE" baseline="0" dirty="0" err="1" smtClean="0"/>
              <a:t>Chicane</a:t>
            </a:r>
            <a:r>
              <a:rPr lang="de-DE" baseline="0" dirty="0" smtClean="0"/>
              <a:t> in Schwarz</a:t>
            </a:r>
          </a:p>
          <a:p>
            <a:r>
              <a:rPr lang="de-DE" baseline="0" dirty="0" smtClean="0"/>
              <a:t>30 </a:t>
            </a:r>
            <a:r>
              <a:rPr lang="de-DE" baseline="0" dirty="0" err="1" smtClean="0"/>
              <a:t>Punke</a:t>
            </a:r>
            <a:r>
              <a:rPr lang="de-DE" baseline="0" dirty="0" smtClean="0"/>
              <a:t> für </a:t>
            </a:r>
            <a:r>
              <a:rPr lang="de-DE" baseline="0" dirty="0" err="1" smtClean="0"/>
              <a:t>Chicane</a:t>
            </a:r>
            <a:r>
              <a:rPr lang="de-DE" baseline="0" dirty="0" smtClean="0"/>
              <a:t> in Herz</a:t>
            </a:r>
          </a:p>
          <a:p>
            <a:r>
              <a:rPr lang="de-DE" baseline="0" dirty="0" smtClean="0"/>
              <a:t>Jede Kreuz/Pik Dame 10-20 Punkte (je nach Trumpfstruktur)</a:t>
            </a:r>
          </a:p>
          <a:p>
            <a:r>
              <a:rPr lang="de-DE" baseline="0" dirty="0" smtClean="0"/>
              <a:t>25 </a:t>
            </a:r>
            <a:r>
              <a:rPr lang="de-DE" baseline="0" dirty="0" err="1" smtClean="0"/>
              <a:t>Punke</a:t>
            </a:r>
            <a:r>
              <a:rPr lang="de-DE" baseline="0" dirty="0" smtClean="0"/>
              <a:t> für jede </a:t>
            </a:r>
            <a:r>
              <a:rPr lang="de-DE" baseline="0" dirty="0" err="1" smtClean="0"/>
              <a:t>Dulle</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16</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Die</a:t>
            </a:r>
            <a:r>
              <a:rPr lang="de-DE" baseline="0" dirty="0" smtClean="0"/>
              <a:t> 8 Punkte ergeben sich aus der Differenz eines einfach gewonnen Res (3 Punkte) zu einer verlorenen 90‘er Absage, die man ohne Absage gewonnen hätte (-5 Punkte). </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20</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31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11.02.2013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pPr/>
              <a:t>11.02.2013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pPr/>
              <a:t>‹Nr.›</a:t>
            </a:fld>
            <a:endParaRPr lang="de-DE"/>
          </a:p>
        </p:txBody>
      </p:sp>
      <p:pic>
        <p:nvPicPr>
          <p:cNvPr id="1026" name="Picture 2" descr="E:\Dropbox\Doppelkopf\Karten\KreuzDame.png"/>
          <p:cNvPicPr>
            <a:picLocks noChangeAspect="1" noChangeArrowheads="1"/>
          </p:cNvPicPr>
          <p:nvPr userDrawn="1"/>
        </p:nvPicPr>
        <p:blipFill>
          <a:blip r:embed="rId13" cstate="print"/>
          <a:srcRect/>
          <a:stretch>
            <a:fillRect/>
          </a:stretch>
        </p:blipFill>
        <p:spPr bwMode="auto">
          <a:xfrm>
            <a:off x="539552" y="332656"/>
            <a:ext cx="468313" cy="702469"/>
          </a:xfrm>
          <a:prstGeom prst="rect">
            <a:avLst/>
          </a:prstGeom>
          <a:noFill/>
        </p:spPr>
      </p:pic>
      <p:pic>
        <p:nvPicPr>
          <p:cNvPr id="8" name="Picture 2" descr="E:\Dropbox\Doppelkopf\Karten\KreuzDame.png"/>
          <p:cNvPicPr>
            <a:picLocks noChangeAspect="1" noChangeArrowheads="1"/>
          </p:cNvPicPr>
          <p:nvPr userDrawn="1"/>
        </p:nvPicPr>
        <p:blipFill>
          <a:blip r:embed="rId13" cstate="print"/>
          <a:srcRect/>
          <a:stretch>
            <a:fillRect/>
          </a:stretch>
        </p:blipFill>
        <p:spPr bwMode="auto">
          <a:xfrm>
            <a:off x="971600" y="332656"/>
            <a:ext cx="468313" cy="702469"/>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9.png"/><Relationship Id="rId11"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7.png"/><Relationship Id="rId4" Type="http://schemas.openxmlformats.org/officeDocument/2006/relationships/image" Target="../media/image13.png"/><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11.png"/><Relationship Id="rId4" Type="http://schemas.openxmlformats.org/officeDocument/2006/relationships/image" Target="../media/image1.png"/><Relationship Id="rId9"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5.png"/><Relationship Id="rId3" Type="http://schemas.openxmlformats.org/officeDocument/2006/relationships/image" Target="../media/image1.png"/><Relationship Id="rId7" Type="http://schemas.openxmlformats.org/officeDocument/2006/relationships/image" Target="../media/image2.png"/><Relationship Id="rId12" Type="http://schemas.openxmlformats.org/officeDocument/2006/relationships/image" Target="../media/image2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3.png"/><Relationship Id="rId5" Type="http://schemas.openxmlformats.org/officeDocument/2006/relationships/image" Target="../media/image20.png"/><Relationship Id="rId15" Type="http://schemas.openxmlformats.org/officeDocument/2006/relationships/image" Target="../media/image17.png"/><Relationship Id="rId10" Type="http://schemas.openxmlformats.org/officeDocument/2006/relationships/image" Target="../media/image10.png"/><Relationship Id="rId4" Type="http://schemas.openxmlformats.org/officeDocument/2006/relationships/image" Target="../media/image19.png"/><Relationship Id="rId9" Type="http://schemas.openxmlformats.org/officeDocument/2006/relationships/image" Target="../media/image11.png"/><Relationship Id="rId14" Type="http://schemas.openxmlformats.org/officeDocument/2006/relationships/image" Target="../media/image18.png"/></Relationships>
</file>

<file path=ppt/slides/_rels/slide2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9.png"/><Relationship Id="rId7" Type="http://schemas.openxmlformats.org/officeDocument/2006/relationships/image" Target="../media/image14.png"/><Relationship Id="rId12"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8.png"/><Relationship Id="rId3" Type="http://schemas.openxmlformats.org/officeDocument/2006/relationships/image" Target="../media/image20.png"/><Relationship Id="rId7" Type="http://schemas.openxmlformats.org/officeDocument/2006/relationships/image" Target="../media/image3.png"/><Relationship Id="rId12" Type="http://schemas.openxmlformats.org/officeDocument/2006/relationships/image" Target="../media/image11.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9.png"/><Relationship Id="rId5" Type="http://schemas.openxmlformats.org/officeDocument/2006/relationships/image" Target="../media/image2.png"/><Relationship Id="rId10" Type="http://schemas.openxmlformats.org/officeDocument/2006/relationships/image" Target="../media/image10.png"/><Relationship Id="rId4" Type="http://schemas.openxmlformats.org/officeDocument/2006/relationships/image" Target="../media/image22.png"/><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22.png"/><Relationship Id="rId12"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3.png"/><Relationship Id="rId11" Type="http://schemas.openxmlformats.org/officeDocument/2006/relationships/image" Target="../media/image3.png"/><Relationship Id="rId5" Type="http://schemas.openxmlformats.org/officeDocument/2006/relationships/image" Target="../media/image19.png"/><Relationship Id="rId10" Type="http://schemas.openxmlformats.org/officeDocument/2006/relationships/image" Target="../media/image9.png"/><Relationship Id="rId4" Type="http://schemas.openxmlformats.org/officeDocument/2006/relationships/image" Target="../media/image1.png"/><Relationship Id="rId9" Type="http://schemas.openxmlformats.org/officeDocument/2006/relationships/image" Target="../media/image11.png"/><Relationship Id="rId14"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0.png"/><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3.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0.png"/><Relationship Id="rId10" Type="http://schemas.openxmlformats.org/officeDocument/2006/relationships/image" Target="../media/image13.png"/><Relationship Id="rId4" Type="http://schemas.openxmlformats.org/officeDocument/2006/relationships/image" Target="../media/image11.png"/><Relationship Id="rId9" Type="http://schemas.openxmlformats.org/officeDocument/2006/relationships/image" Target="../media/image22.png"/></Relationships>
</file>

<file path=ppt/slides/_rels/slide3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2.png"/><Relationship Id="rId4" Type="http://schemas.openxmlformats.org/officeDocument/2006/relationships/image" Target="../media/image20.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2.png"/></Relationships>
</file>

<file path=ppt/slides/_rels/slide4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4.png"/><Relationship Id="rId7"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2.png"/><Relationship Id="rId10" Type="http://schemas.openxmlformats.org/officeDocument/2006/relationships/image" Target="../media/image21.png"/><Relationship Id="rId4" Type="http://schemas.openxmlformats.org/officeDocument/2006/relationships/image" Target="../media/image1.png"/><Relationship Id="rId9" Type="http://schemas.openxmlformats.org/officeDocument/2006/relationships/image" Target="../media/image19.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7.png"/><Relationship Id="rId10" Type="http://schemas.openxmlformats.org/officeDocument/2006/relationships/image" Target="../media/image4.png"/><Relationship Id="rId4" Type="http://schemas.openxmlformats.org/officeDocument/2006/relationships/image" Target="../media/image6.png"/><Relationship Id="rId9" Type="http://schemas.openxmlformats.org/officeDocument/2006/relationships/image" Target="../media/image1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png"/><Relationship Id="rId10" Type="http://schemas.openxmlformats.org/officeDocument/2006/relationships/image" Target="../media/image18.png"/><Relationship Id="rId4" Type="http://schemas.openxmlformats.org/officeDocument/2006/relationships/image" Target="../media/image9.pn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5.png"/><Relationship Id="rId5" Type="http://schemas.openxmlformats.org/officeDocument/2006/relationships/image" Target="../media/image4.png"/><Relationship Id="rId10" Type="http://schemas.openxmlformats.org/officeDocument/2006/relationships/image" Target="../media/image16.png"/><Relationship Id="rId4" Type="http://schemas.openxmlformats.org/officeDocument/2006/relationships/image" Target="../media/image8.png"/><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3" name="Untertitel 2"/>
          <p:cNvSpPr>
            <a:spLocks noGrp="1"/>
          </p:cNvSpPr>
          <p:nvPr>
            <p:ph type="subTitle" idx="1"/>
          </p:nvPr>
        </p:nvSpPr>
        <p:spPr>
          <a:xfrm>
            <a:off x="683568" y="3886200"/>
            <a:ext cx="7088832" cy="1752600"/>
          </a:xfrm>
        </p:spPr>
        <p:txBody>
          <a:bodyPr>
            <a:normAutofit/>
          </a:bodyPr>
          <a:lstStyle/>
          <a:p>
            <a:r>
              <a:rPr lang="de-DE" dirty="0" smtClean="0"/>
              <a:t>Michael Steinke (B FTON)</a:t>
            </a:r>
          </a:p>
          <a:p>
            <a:r>
              <a:rPr lang="de-DE" dirty="0" smtClean="0"/>
              <a:t> aufbereitet von Manfred Wolff (B FTON)</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893519" cy="461665"/>
          </a:xfrm>
          <a:prstGeom prst="rect">
            <a:avLst/>
          </a:prstGeom>
          <a:noFill/>
        </p:spPr>
        <p:txBody>
          <a:bodyPr wrap="none" rtlCol="0">
            <a:spAutoFit/>
          </a:bodyPr>
          <a:lstStyle/>
          <a:p>
            <a:r>
              <a:rPr lang="de-DE" sz="2400" b="1" dirty="0" smtClean="0">
                <a:solidFill>
                  <a:schemeClr val="accent4">
                    <a:lumMod val="75000"/>
                  </a:schemeClr>
                </a:solidFill>
              </a:rPr>
              <a:t>2a. Kontra schmiert, wo Re sich ziert.</a:t>
            </a:r>
            <a:endParaRPr lang="de-DE" sz="2400" b="1" dirty="0">
              <a:solidFill>
                <a:schemeClr val="accent4">
                  <a:lumMod val="75000"/>
                </a:schemeClr>
              </a:solidFill>
            </a:endParaRPr>
          </a:p>
        </p:txBody>
      </p:sp>
      <p:sp>
        <p:nvSpPr>
          <p:cNvPr id="18" name="Textfeld 17"/>
          <p:cNvSpPr txBox="1"/>
          <p:nvPr/>
        </p:nvSpPr>
        <p:spPr>
          <a:xfrm>
            <a:off x="539552" y="2132856"/>
            <a:ext cx="7883377" cy="1477328"/>
          </a:xfrm>
          <a:prstGeom prst="rect">
            <a:avLst/>
          </a:prstGeom>
          <a:noFill/>
        </p:spPr>
        <p:txBody>
          <a:bodyPr wrap="none" rtlCol="0">
            <a:spAutoFit/>
          </a:bodyPr>
          <a:lstStyle/>
          <a:p>
            <a:pPr marL="180975" indent="-180975">
              <a:buFont typeface="Arial" pitchFamily="34" charset="0"/>
              <a:buChar char="•"/>
            </a:pPr>
            <a:r>
              <a:rPr lang="de-DE" dirty="0" smtClean="0"/>
              <a:t>Kontra ist trumpfkürzer und trumpfschwächer als Re.</a:t>
            </a:r>
          </a:p>
          <a:p>
            <a:pPr marL="180975" indent="-180975">
              <a:buFont typeface="Arial" pitchFamily="34" charset="0"/>
              <a:buChar char="•"/>
            </a:pPr>
            <a:r>
              <a:rPr lang="de-DE" dirty="0" smtClean="0"/>
              <a:t>Dadurch gehen die zweiten Farbläufe öfter zu Re.</a:t>
            </a:r>
          </a:p>
          <a:p>
            <a:pPr marL="180975" indent="-180975">
              <a:buFont typeface="Arial" pitchFamily="34" charset="0"/>
              <a:buChar char="•"/>
            </a:pPr>
            <a:r>
              <a:rPr lang="de-DE" dirty="0" smtClean="0"/>
              <a:t>Kontra sollte daher den ersten </a:t>
            </a:r>
            <a:r>
              <a:rPr lang="de-DE" dirty="0" err="1" smtClean="0"/>
              <a:t>Farblauf</a:t>
            </a:r>
            <a:r>
              <a:rPr lang="de-DE" dirty="0" smtClean="0"/>
              <a:t> nutzen um zu schmieren. Der erste Farb-</a:t>
            </a:r>
            <a:br>
              <a:rPr lang="de-DE" dirty="0" smtClean="0"/>
            </a:br>
            <a:r>
              <a:rPr lang="de-DE" dirty="0" smtClean="0"/>
              <a:t>lauf geht zu 33% zum Partner.</a:t>
            </a:r>
          </a:p>
          <a:p>
            <a:pPr marL="180975" indent="-180975">
              <a:buFont typeface="Arial" pitchFamily="34" charset="0"/>
              <a:buChar char="•"/>
            </a:pPr>
            <a:r>
              <a:rPr lang="de-DE" dirty="0" smtClean="0"/>
              <a:t>Kontra kann mit der Schmierung seine Partnerschaft signalisieren.</a:t>
            </a:r>
          </a:p>
        </p:txBody>
      </p:sp>
      <p:sp>
        <p:nvSpPr>
          <p:cNvPr id="19" name="Textfeld 18"/>
          <p:cNvSpPr txBox="1"/>
          <p:nvPr/>
        </p:nvSpPr>
        <p:spPr>
          <a:xfrm>
            <a:off x="533078" y="2130946"/>
            <a:ext cx="7562968" cy="1477328"/>
          </a:xfrm>
          <a:prstGeom prst="rect">
            <a:avLst/>
          </a:prstGeom>
          <a:noFill/>
        </p:spPr>
        <p:txBody>
          <a:bodyPr wrap="none" rtlCol="0">
            <a:spAutoFit/>
          </a:bodyPr>
          <a:lstStyle/>
          <a:p>
            <a:pPr marL="180975" indent="-180975">
              <a:buFont typeface="Arial" pitchFamily="34" charset="0"/>
              <a:buChar char="•"/>
            </a:pPr>
            <a:r>
              <a:rPr lang="de-DE" dirty="0" smtClean="0"/>
              <a:t>Re ist trumpflänger und trumpfstärker als Kontra.</a:t>
            </a:r>
          </a:p>
          <a:p>
            <a:pPr marL="180975" indent="-180975">
              <a:buFont typeface="Arial" pitchFamily="34" charset="0"/>
              <a:buChar char="•"/>
            </a:pPr>
            <a:r>
              <a:rPr lang="de-DE" dirty="0" smtClean="0"/>
              <a:t>Dadurch gehen die zweiten Farbläufe öfter zu Re.</a:t>
            </a:r>
          </a:p>
          <a:p>
            <a:pPr marL="180975" indent="-180975">
              <a:buFont typeface="Arial" pitchFamily="34" charset="0"/>
              <a:buChar char="•"/>
            </a:pPr>
            <a:r>
              <a:rPr lang="de-DE" dirty="0" smtClean="0"/>
              <a:t>Re sollte daher im ersten </a:t>
            </a:r>
            <a:r>
              <a:rPr lang="de-DE" dirty="0" err="1" smtClean="0"/>
              <a:t>Farblauf</a:t>
            </a:r>
            <a:r>
              <a:rPr lang="de-DE" dirty="0" smtClean="0"/>
              <a:t> geizig sein und die Chance für den zweiten</a:t>
            </a:r>
            <a:br>
              <a:rPr lang="de-DE" dirty="0" smtClean="0"/>
            </a:br>
            <a:r>
              <a:rPr lang="de-DE" dirty="0" err="1" smtClean="0"/>
              <a:t>Farblauf</a:t>
            </a:r>
            <a:r>
              <a:rPr lang="de-DE" dirty="0" smtClean="0"/>
              <a:t> nutzen.</a:t>
            </a:r>
          </a:p>
          <a:p>
            <a:pPr marL="180975" indent="-180975">
              <a:buFont typeface="Arial" pitchFamily="34" charset="0"/>
              <a:buChar char="•"/>
            </a:pPr>
            <a:r>
              <a:rPr lang="de-DE" dirty="0" smtClean="0"/>
              <a:t>Re kann mit dem Geizen seine Partnerschaft signalisieren.</a:t>
            </a:r>
          </a:p>
        </p:txBody>
      </p:sp>
      <p:sp>
        <p:nvSpPr>
          <p:cNvPr id="23" name="Textfeld 22"/>
          <p:cNvSpPr txBox="1"/>
          <p:nvPr/>
        </p:nvSpPr>
        <p:spPr>
          <a:xfrm>
            <a:off x="539552" y="4037857"/>
            <a:ext cx="7611827" cy="1477328"/>
          </a:xfrm>
          <a:prstGeom prst="rect">
            <a:avLst/>
          </a:prstGeom>
          <a:noFill/>
        </p:spPr>
        <p:txBody>
          <a:bodyPr wrap="square" rtlCol="0">
            <a:spAutoFit/>
          </a:bodyPr>
          <a:lstStyle/>
          <a:p>
            <a:pPr marL="180975" indent="-180975"/>
            <a:r>
              <a:rPr lang="de-DE" dirty="0" smtClean="0"/>
              <a:t>Daraus folgt:</a:t>
            </a:r>
          </a:p>
          <a:p>
            <a:pPr marL="180975" indent="-180975">
              <a:buFont typeface="Arial" pitchFamily="34" charset="0"/>
              <a:buChar char="•"/>
            </a:pPr>
            <a:r>
              <a:rPr lang="de-DE" dirty="0" smtClean="0"/>
              <a:t>Ein Stich, bei dem beide 10‘nen fehlen, wird im zweiten wahrscheinlich zu</a:t>
            </a:r>
            <a:br>
              <a:rPr lang="de-DE" dirty="0" smtClean="0"/>
            </a:br>
            <a:r>
              <a:rPr lang="de-DE" dirty="0" smtClean="0"/>
              <a:t>Kontra gehen (Kontra konnte nicht schmieren).</a:t>
            </a:r>
          </a:p>
          <a:p>
            <a:pPr marL="180975" indent="-180975">
              <a:buFont typeface="Arial" pitchFamily="34" charset="0"/>
              <a:buChar char="•"/>
            </a:pPr>
            <a:r>
              <a:rPr lang="de-DE" dirty="0" smtClean="0"/>
              <a:t>Ein Stich, in dem beiden 10‘nen gefallen sind, wird im zweiten wahrscheinlich</a:t>
            </a:r>
            <a:br>
              <a:rPr lang="de-DE" dirty="0" smtClean="0"/>
            </a:br>
            <a:r>
              <a:rPr lang="de-DE" dirty="0" smtClean="0"/>
              <a:t>zu Re gehen (Re konnte nicht geizen).</a:t>
            </a:r>
            <a:endParaRPr lang="de-DE" dirty="0"/>
          </a:p>
        </p:txBody>
      </p:sp>
      <p:sp>
        <p:nvSpPr>
          <p:cNvPr id="24" name="Textfeld 23"/>
          <p:cNvSpPr txBox="1"/>
          <p:nvPr/>
        </p:nvSpPr>
        <p:spPr>
          <a:xfrm>
            <a:off x="539552" y="5661248"/>
            <a:ext cx="7611827" cy="646331"/>
          </a:xfrm>
          <a:prstGeom prst="rect">
            <a:avLst/>
          </a:prstGeom>
          <a:noFill/>
        </p:spPr>
        <p:txBody>
          <a:bodyPr wrap="square" rtlCol="0">
            <a:spAutoFit/>
          </a:bodyPr>
          <a:lstStyle/>
          <a:p>
            <a:r>
              <a:rPr lang="de-DE" dirty="0" smtClean="0"/>
              <a:t>Diesen Sachverhalt kann beim Nachspiel nutzen. Klar ist: Es kann immer auch anders kommen, wir reden hier von Tendenzen.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8"/>
                                        </p:tgtEl>
                                        <p:attrNameLst>
                                          <p:attrName>ppt_x</p:attrName>
                                        </p:attrNameLst>
                                      </p:cBhvr>
                                      <p:tavLst>
                                        <p:tav tm="0">
                                          <p:val>
                                            <p:strVal val="ppt_x"/>
                                          </p:val>
                                        </p:tav>
                                        <p:tav tm="100000">
                                          <p:val>
                                            <p:strVal val="ppt_x"/>
                                          </p:val>
                                        </p:tav>
                                      </p:tavLst>
                                    </p:anim>
                                    <p:anim calcmode="lin" valueType="num">
                                      <p:cBhvr additive="base">
                                        <p:cTn id="7" dur="500"/>
                                        <p:tgtEl>
                                          <p:spTgt spid="18"/>
                                        </p:tgtEl>
                                        <p:attrNameLst>
                                          <p:attrName>ppt_y</p:attrName>
                                        </p:attrNameLst>
                                      </p:cBhvr>
                                      <p:tavLst>
                                        <p:tav tm="0">
                                          <p:val>
                                            <p:strVal val="ppt_y"/>
                                          </p:val>
                                        </p:tav>
                                        <p:tav tm="100000">
                                          <p:val>
                                            <p:strVal val="1+ppt_h/2"/>
                                          </p:val>
                                        </p:tav>
                                      </p:tavLst>
                                    </p:anim>
                                    <p:set>
                                      <p:cBhvr>
                                        <p:cTn id="8" dur="1" fill="hold">
                                          <p:stCondLst>
                                            <p:cond delay="499"/>
                                          </p:stCondLst>
                                        </p:cTn>
                                        <p:tgtEl>
                                          <p:spTgt spid="18"/>
                                        </p:tgtEl>
                                        <p:attrNameLst>
                                          <p:attrName>style.visibility</p:attrName>
                                        </p:attrNameLst>
                                      </p:cBhvr>
                                      <p:to>
                                        <p:strVal val="hidden"/>
                                      </p:to>
                                    </p:set>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046271" y="2233439"/>
            <a:ext cx="638547"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p:cNvSpPr/>
          <p:nvPr/>
        </p:nvSpPr>
        <p:spPr>
          <a:xfrm>
            <a:off x="4442580" y="2233439"/>
            <a:ext cx="638547"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p:cNvSpPr/>
          <p:nvPr/>
        </p:nvSpPr>
        <p:spPr>
          <a:xfrm>
            <a:off x="3867341" y="2233439"/>
            <a:ext cx="57606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p:cNvSpPr/>
          <p:nvPr/>
        </p:nvSpPr>
        <p:spPr>
          <a:xfrm>
            <a:off x="3240669" y="2233439"/>
            <a:ext cx="638547"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893519" cy="461665"/>
          </a:xfrm>
          <a:prstGeom prst="rect">
            <a:avLst/>
          </a:prstGeom>
          <a:noFill/>
        </p:spPr>
        <p:txBody>
          <a:bodyPr wrap="none" rtlCol="0">
            <a:spAutoFit/>
          </a:bodyPr>
          <a:lstStyle/>
          <a:p>
            <a:r>
              <a:rPr lang="de-DE" sz="2400" b="1" dirty="0" smtClean="0">
                <a:solidFill>
                  <a:schemeClr val="accent4">
                    <a:lumMod val="75000"/>
                  </a:schemeClr>
                </a:solidFill>
              </a:rPr>
              <a:t>2a. Kontra schmiert, wo Re sich ziert.</a:t>
            </a:r>
            <a:endParaRPr lang="de-DE" sz="2400" b="1" dirty="0">
              <a:solidFill>
                <a:schemeClr val="accent4">
                  <a:lumMod val="75000"/>
                </a:schemeClr>
              </a:solidFill>
            </a:endParaRPr>
          </a:p>
        </p:txBody>
      </p:sp>
      <p:pic>
        <p:nvPicPr>
          <p:cNvPr id="6146" name="Picture 2" descr="E:\Dropbox\Doppelkopf\Karten\PikNeun.png"/>
          <p:cNvPicPr>
            <a:picLocks noChangeAspect="1" noChangeArrowheads="1"/>
          </p:cNvPicPr>
          <p:nvPr/>
        </p:nvPicPr>
        <p:blipFill>
          <a:blip r:embed="rId2" cstate="print"/>
          <a:srcRect/>
          <a:stretch>
            <a:fillRect/>
          </a:stretch>
        </p:blipFill>
        <p:spPr bwMode="auto">
          <a:xfrm>
            <a:off x="5076056" y="2257822"/>
            <a:ext cx="552450" cy="857250"/>
          </a:xfrm>
          <a:prstGeom prst="rect">
            <a:avLst/>
          </a:prstGeom>
          <a:noFill/>
        </p:spPr>
      </p:pic>
      <p:pic>
        <p:nvPicPr>
          <p:cNvPr id="6147" name="Picture 3" descr="E:\Dropbox\Doppelkopf\Karten\PikZehn.png"/>
          <p:cNvPicPr>
            <a:picLocks noChangeAspect="1" noChangeArrowheads="1"/>
          </p:cNvPicPr>
          <p:nvPr/>
        </p:nvPicPr>
        <p:blipFill>
          <a:blip r:embed="rId3" cstate="print"/>
          <a:srcRect/>
          <a:stretch>
            <a:fillRect/>
          </a:stretch>
        </p:blipFill>
        <p:spPr bwMode="auto">
          <a:xfrm>
            <a:off x="4483503" y="2257822"/>
            <a:ext cx="552450" cy="847725"/>
          </a:xfrm>
          <a:prstGeom prst="rect">
            <a:avLst/>
          </a:prstGeom>
          <a:noFill/>
        </p:spPr>
      </p:pic>
      <p:pic>
        <p:nvPicPr>
          <p:cNvPr id="6148" name="Picture 4" descr="E:\Dropbox\Doppelkopf\Karten\HerzBube.png"/>
          <p:cNvPicPr>
            <a:picLocks noChangeAspect="1" noChangeArrowheads="1"/>
          </p:cNvPicPr>
          <p:nvPr/>
        </p:nvPicPr>
        <p:blipFill>
          <a:blip r:embed="rId4" cstate="print"/>
          <a:srcRect/>
          <a:stretch>
            <a:fillRect/>
          </a:stretch>
        </p:blipFill>
        <p:spPr bwMode="auto">
          <a:xfrm>
            <a:off x="2075179" y="2257822"/>
            <a:ext cx="571500" cy="857250"/>
          </a:xfrm>
          <a:prstGeom prst="rect">
            <a:avLst/>
          </a:prstGeom>
          <a:noFill/>
        </p:spPr>
      </p:pic>
      <p:pic>
        <p:nvPicPr>
          <p:cNvPr id="6149" name="Picture 5" descr="E:\Dropbox\Doppelkopf\Karten\HerzDame.png"/>
          <p:cNvPicPr>
            <a:picLocks noChangeAspect="1" noChangeArrowheads="1"/>
          </p:cNvPicPr>
          <p:nvPr/>
        </p:nvPicPr>
        <p:blipFill>
          <a:blip r:embed="rId5" cstate="print"/>
          <a:srcRect/>
          <a:stretch>
            <a:fillRect/>
          </a:stretch>
        </p:blipFill>
        <p:spPr bwMode="auto">
          <a:xfrm>
            <a:off x="1501673" y="2257822"/>
            <a:ext cx="533400" cy="847725"/>
          </a:xfrm>
          <a:prstGeom prst="rect">
            <a:avLst/>
          </a:prstGeom>
          <a:noFill/>
        </p:spPr>
      </p:pic>
      <p:pic>
        <p:nvPicPr>
          <p:cNvPr id="6150" name="Picture 6" descr="E:\Dropbox\Doppelkopf\Karten\KaroZehn.png"/>
          <p:cNvPicPr>
            <a:picLocks noChangeAspect="1" noChangeArrowheads="1"/>
          </p:cNvPicPr>
          <p:nvPr/>
        </p:nvPicPr>
        <p:blipFill>
          <a:blip r:embed="rId6" cstate="print"/>
          <a:srcRect/>
          <a:stretch>
            <a:fillRect/>
          </a:stretch>
        </p:blipFill>
        <p:spPr bwMode="auto">
          <a:xfrm>
            <a:off x="2686785" y="2257822"/>
            <a:ext cx="552450" cy="847725"/>
          </a:xfrm>
          <a:prstGeom prst="rect">
            <a:avLst/>
          </a:prstGeom>
          <a:noFill/>
        </p:spPr>
      </p:pic>
      <p:pic>
        <p:nvPicPr>
          <p:cNvPr id="6152" name="Picture 8" descr="E:\Dropbox\Doppelkopf\Karten\KreuzKoenig.png"/>
          <p:cNvPicPr>
            <a:picLocks noChangeAspect="1" noChangeArrowheads="1"/>
          </p:cNvPicPr>
          <p:nvPr/>
        </p:nvPicPr>
        <p:blipFill>
          <a:blip r:embed="rId7" cstate="print"/>
          <a:srcRect/>
          <a:stretch>
            <a:fillRect/>
          </a:stretch>
        </p:blipFill>
        <p:spPr bwMode="auto">
          <a:xfrm>
            <a:off x="3890947" y="2257822"/>
            <a:ext cx="552450" cy="847725"/>
          </a:xfrm>
          <a:prstGeom prst="rect">
            <a:avLst/>
          </a:prstGeom>
          <a:noFill/>
        </p:spPr>
      </p:pic>
      <p:pic>
        <p:nvPicPr>
          <p:cNvPr id="6153" name="Picture 9" descr="E:\Dropbox\Doppelkopf\Karten\KreuzZehn.png"/>
          <p:cNvPicPr>
            <a:picLocks noChangeAspect="1" noChangeArrowheads="1"/>
          </p:cNvPicPr>
          <p:nvPr/>
        </p:nvPicPr>
        <p:blipFill>
          <a:blip r:embed="rId8" cstate="print"/>
          <a:srcRect/>
          <a:stretch>
            <a:fillRect/>
          </a:stretch>
        </p:blipFill>
        <p:spPr bwMode="auto">
          <a:xfrm>
            <a:off x="3279341" y="2257822"/>
            <a:ext cx="571500" cy="857250"/>
          </a:xfrm>
          <a:prstGeom prst="rect">
            <a:avLst/>
          </a:prstGeom>
          <a:noFill/>
        </p:spPr>
      </p:pic>
      <p:pic>
        <p:nvPicPr>
          <p:cNvPr id="6154" name="Picture 10" descr="E:\Dropbox\Doppelkopf\Karten\PikDame.png"/>
          <p:cNvPicPr>
            <a:picLocks noChangeAspect="1" noChangeArrowheads="1"/>
          </p:cNvPicPr>
          <p:nvPr/>
        </p:nvPicPr>
        <p:blipFill>
          <a:blip r:embed="rId9" cstate="print"/>
          <a:srcRect/>
          <a:stretch>
            <a:fillRect/>
          </a:stretch>
        </p:blipFill>
        <p:spPr bwMode="auto">
          <a:xfrm>
            <a:off x="899592" y="2257822"/>
            <a:ext cx="561975" cy="828675"/>
          </a:xfrm>
          <a:prstGeom prst="rect">
            <a:avLst/>
          </a:prstGeom>
          <a:noFill/>
        </p:spPr>
      </p:pic>
      <p:sp>
        <p:nvSpPr>
          <p:cNvPr id="17" name="Textfeld 16"/>
          <p:cNvSpPr txBox="1"/>
          <p:nvPr/>
        </p:nvSpPr>
        <p:spPr>
          <a:xfrm>
            <a:off x="467544" y="2420888"/>
            <a:ext cx="288032" cy="369332"/>
          </a:xfrm>
          <a:prstGeom prst="rect">
            <a:avLst/>
          </a:prstGeom>
          <a:noFill/>
        </p:spPr>
        <p:txBody>
          <a:bodyPr wrap="square" rtlCol="0">
            <a:spAutoFit/>
          </a:bodyPr>
          <a:lstStyle/>
          <a:p>
            <a:r>
              <a:rPr lang="de-DE" dirty="0" smtClean="0"/>
              <a:t>…</a:t>
            </a:r>
            <a:endParaRPr lang="de-DE" dirty="0"/>
          </a:p>
        </p:txBody>
      </p:sp>
      <p:sp>
        <p:nvSpPr>
          <p:cNvPr id="20" name="Textfeld 19"/>
          <p:cNvSpPr txBox="1"/>
          <p:nvPr/>
        </p:nvSpPr>
        <p:spPr>
          <a:xfrm>
            <a:off x="5724128" y="2492896"/>
            <a:ext cx="288032" cy="369332"/>
          </a:xfrm>
          <a:prstGeom prst="rect">
            <a:avLst/>
          </a:prstGeom>
          <a:noFill/>
        </p:spPr>
        <p:txBody>
          <a:bodyPr wrap="square" rtlCol="0">
            <a:spAutoFit/>
          </a:bodyPr>
          <a:lstStyle/>
          <a:p>
            <a:r>
              <a:rPr lang="de-DE" dirty="0" smtClean="0"/>
              <a:t>…</a:t>
            </a:r>
            <a:endParaRPr lang="de-DE" dirty="0"/>
          </a:p>
        </p:txBody>
      </p:sp>
      <p:pic>
        <p:nvPicPr>
          <p:cNvPr id="6155" name="Picture 11" descr="E:\Dropbox\Doppelkopf\Karten\KreuzAs.png"/>
          <p:cNvPicPr>
            <a:picLocks noChangeAspect="1" noChangeArrowheads="1"/>
          </p:cNvPicPr>
          <p:nvPr/>
        </p:nvPicPr>
        <p:blipFill>
          <a:blip r:embed="rId10" cstate="print"/>
          <a:srcRect/>
          <a:stretch>
            <a:fillRect/>
          </a:stretch>
        </p:blipFill>
        <p:spPr bwMode="auto">
          <a:xfrm>
            <a:off x="899592" y="3284984"/>
            <a:ext cx="571500" cy="857250"/>
          </a:xfrm>
          <a:prstGeom prst="rect">
            <a:avLst/>
          </a:prstGeom>
          <a:noFill/>
        </p:spPr>
      </p:pic>
      <p:sp>
        <p:nvSpPr>
          <p:cNvPr id="21" name="Textfeld 20"/>
          <p:cNvSpPr txBox="1"/>
          <p:nvPr/>
        </p:nvSpPr>
        <p:spPr>
          <a:xfrm>
            <a:off x="1835696" y="3501008"/>
            <a:ext cx="1434945" cy="369332"/>
          </a:xfrm>
          <a:prstGeom prst="rect">
            <a:avLst/>
          </a:prstGeom>
          <a:noFill/>
        </p:spPr>
        <p:txBody>
          <a:bodyPr wrap="none" rtlCol="0">
            <a:spAutoFit/>
          </a:bodyPr>
          <a:lstStyle/>
          <a:p>
            <a:r>
              <a:rPr lang="de-DE" dirty="0" smtClean="0"/>
              <a:t>Kontra legt …</a:t>
            </a:r>
            <a:endParaRPr lang="de-DE" dirty="0"/>
          </a:p>
        </p:txBody>
      </p:sp>
      <p:sp>
        <p:nvSpPr>
          <p:cNvPr id="26" name="Textfeld 25"/>
          <p:cNvSpPr txBox="1"/>
          <p:nvPr/>
        </p:nvSpPr>
        <p:spPr>
          <a:xfrm>
            <a:off x="1835696" y="3501008"/>
            <a:ext cx="1036374" cy="369332"/>
          </a:xfrm>
          <a:prstGeom prst="rect">
            <a:avLst/>
          </a:prstGeom>
          <a:noFill/>
        </p:spPr>
        <p:txBody>
          <a:bodyPr wrap="none" rtlCol="0">
            <a:spAutoFit/>
          </a:bodyPr>
          <a:lstStyle/>
          <a:p>
            <a:r>
              <a:rPr lang="de-DE" dirty="0" smtClean="0"/>
              <a:t>Re legt …</a:t>
            </a:r>
            <a:endParaRPr lang="de-DE" dirty="0"/>
          </a:p>
        </p:txBody>
      </p:sp>
      <p:pic>
        <p:nvPicPr>
          <p:cNvPr id="6156" name="Picture 12" descr="E:\Dropbox\Doppelkopf\Karten\PikAs.png"/>
          <p:cNvPicPr>
            <a:picLocks noChangeAspect="1" noChangeArrowheads="1"/>
          </p:cNvPicPr>
          <p:nvPr/>
        </p:nvPicPr>
        <p:blipFill>
          <a:blip r:embed="rId11" cstate="print"/>
          <a:srcRect/>
          <a:stretch>
            <a:fillRect/>
          </a:stretch>
        </p:blipFill>
        <p:spPr bwMode="auto">
          <a:xfrm>
            <a:off x="899592" y="4293096"/>
            <a:ext cx="561975" cy="847725"/>
          </a:xfrm>
          <a:prstGeom prst="rect">
            <a:avLst/>
          </a:prstGeom>
          <a:noFill/>
        </p:spPr>
      </p:pic>
      <p:sp>
        <p:nvSpPr>
          <p:cNvPr id="28" name="Textfeld 27"/>
          <p:cNvSpPr txBox="1"/>
          <p:nvPr/>
        </p:nvSpPr>
        <p:spPr>
          <a:xfrm>
            <a:off x="1865412" y="4491211"/>
            <a:ext cx="1420517" cy="369332"/>
          </a:xfrm>
          <a:prstGeom prst="rect">
            <a:avLst/>
          </a:prstGeom>
          <a:noFill/>
        </p:spPr>
        <p:txBody>
          <a:bodyPr wrap="none" rtlCol="0">
            <a:spAutoFit/>
          </a:bodyPr>
          <a:lstStyle/>
          <a:p>
            <a:r>
              <a:rPr lang="de-DE" dirty="0" smtClean="0"/>
              <a:t>Kontra legt …</a:t>
            </a:r>
            <a:endParaRPr lang="de-DE" dirty="0"/>
          </a:p>
        </p:txBody>
      </p:sp>
      <p:sp>
        <p:nvSpPr>
          <p:cNvPr id="29" name="Textfeld 28"/>
          <p:cNvSpPr txBox="1"/>
          <p:nvPr/>
        </p:nvSpPr>
        <p:spPr>
          <a:xfrm>
            <a:off x="1873796" y="4489301"/>
            <a:ext cx="1036374" cy="369332"/>
          </a:xfrm>
          <a:prstGeom prst="rect">
            <a:avLst/>
          </a:prstGeom>
          <a:noFill/>
        </p:spPr>
        <p:txBody>
          <a:bodyPr wrap="none" rtlCol="0">
            <a:spAutoFit/>
          </a:bodyPr>
          <a:lstStyle/>
          <a:p>
            <a:r>
              <a:rPr lang="de-DE" dirty="0" smtClean="0"/>
              <a:t>Re legt …</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21"/>
                                        </p:tgtEl>
                                      </p:cBhvr>
                                    </p:animEffect>
                                    <p:set>
                                      <p:cBhvr>
                                        <p:cTn id="18" dur="1" fill="hold">
                                          <p:stCondLst>
                                            <p:cond delay="499"/>
                                          </p:stCondLst>
                                        </p:cTn>
                                        <p:tgtEl>
                                          <p:spTgt spid="2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linds(horizontal)">
                                      <p:cBhvr>
                                        <p:cTn id="23" dur="500"/>
                                        <p:tgtEl>
                                          <p:spTgt spid="2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linds(horizontal)">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grpId="1" nodeType="clickEffect">
                                  <p:stCondLst>
                                    <p:cond delay="0"/>
                                  </p:stCondLst>
                                  <p:childTnLst>
                                    <p:animEffect transition="out" filter="blinds(horizontal)">
                                      <p:cBhvr>
                                        <p:cTn id="30" dur="500"/>
                                        <p:tgtEl>
                                          <p:spTgt spid="26"/>
                                        </p:tgtEl>
                                      </p:cBhvr>
                                    </p:animEffect>
                                    <p:set>
                                      <p:cBhvr>
                                        <p:cTn id="31" dur="1" fill="hold">
                                          <p:stCondLst>
                                            <p:cond delay="499"/>
                                          </p:stCondLst>
                                        </p:cTn>
                                        <p:tgtEl>
                                          <p:spTgt spid="26"/>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25"/>
                                        </p:tgtEl>
                                      </p:cBhvr>
                                    </p:animEffect>
                                    <p:set>
                                      <p:cBhvr>
                                        <p:cTn id="34" dur="1" fill="hold">
                                          <p:stCondLst>
                                            <p:cond delay="499"/>
                                          </p:stCondLst>
                                        </p:cTn>
                                        <p:tgtEl>
                                          <p:spTgt spid="2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156"/>
                                        </p:tgtEl>
                                        <p:attrNameLst>
                                          <p:attrName>style.visibility</p:attrName>
                                        </p:attrNameLst>
                                      </p:cBhvr>
                                      <p:to>
                                        <p:strVal val="visible"/>
                                      </p:to>
                                    </p:set>
                                    <p:animEffect transition="in" filter="blinds(horizontal)">
                                      <p:cBhvr>
                                        <p:cTn id="39" dur="500"/>
                                        <p:tgtEl>
                                          <p:spTgt spid="6156"/>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blinds(horizontal)">
                                      <p:cBhvr>
                                        <p:cTn id="44" dur="500"/>
                                        <p:tgtEl>
                                          <p:spTgt spid="28"/>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linds(horizont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28"/>
                                        </p:tgtEl>
                                      </p:cBhvr>
                                    </p:animEffect>
                                    <p:set>
                                      <p:cBhvr>
                                        <p:cTn id="52" dur="1" fill="hold">
                                          <p:stCondLst>
                                            <p:cond delay="499"/>
                                          </p:stCondLst>
                                        </p:cTn>
                                        <p:tgtEl>
                                          <p:spTgt spid="28"/>
                                        </p:tgtEl>
                                        <p:attrNameLst>
                                          <p:attrName>style.visibility</p:attrName>
                                        </p:attrNameLst>
                                      </p:cBhvr>
                                      <p:to>
                                        <p:strVal val="hidden"/>
                                      </p:to>
                                    </p:set>
                                  </p:childTnLst>
                                </p:cTn>
                              </p:par>
                              <p:par>
                                <p:cTn id="53" presetID="3" presetClass="exit" presetSubtype="10" fill="hold" grpId="1" nodeType="withEffect">
                                  <p:stCondLst>
                                    <p:cond delay="0"/>
                                  </p:stCondLst>
                                  <p:childTnLst>
                                    <p:animEffect transition="out" filter="blinds(horizontal)">
                                      <p:cBhvr>
                                        <p:cTn id="54" dur="500"/>
                                        <p:tgtEl>
                                          <p:spTgt spid="31"/>
                                        </p:tgtEl>
                                      </p:cBhvr>
                                    </p:animEffect>
                                    <p:set>
                                      <p:cBhvr>
                                        <p:cTn id="55" dur="1" fill="hold">
                                          <p:stCondLst>
                                            <p:cond delay="499"/>
                                          </p:stCondLst>
                                        </p:cTn>
                                        <p:tgtEl>
                                          <p:spTgt spid="3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blinds(horizontal)">
                                      <p:cBhvr>
                                        <p:cTn id="60" dur="500"/>
                                        <p:tgtEl>
                                          <p:spTgt spid="29"/>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blinds(horizontal)">
                                      <p:cBhvr>
                                        <p:cTn id="6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1" grpId="1" animBg="1"/>
      <p:bldP spid="25" grpId="0" animBg="1"/>
      <p:bldP spid="25" grpId="1" animBg="1"/>
      <p:bldP spid="22" grpId="0" animBg="1"/>
      <p:bldP spid="22" grpId="1" animBg="1"/>
      <p:bldP spid="21" grpId="0"/>
      <p:bldP spid="21" grpId="1"/>
      <p:bldP spid="26" grpId="0"/>
      <p:bldP spid="26" grpId="1"/>
      <p:bldP spid="28" grpId="0"/>
      <p:bldP spid="28" grpId="1"/>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893519" cy="461665"/>
          </a:xfrm>
          <a:prstGeom prst="rect">
            <a:avLst/>
          </a:prstGeom>
          <a:noFill/>
        </p:spPr>
        <p:txBody>
          <a:bodyPr wrap="none" rtlCol="0">
            <a:spAutoFit/>
          </a:bodyPr>
          <a:lstStyle/>
          <a:p>
            <a:r>
              <a:rPr lang="de-DE" sz="2400" b="1" dirty="0" smtClean="0">
                <a:solidFill>
                  <a:schemeClr val="accent4">
                    <a:lumMod val="75000"/>
                  </a:schemeClr>
                </a:solidFill>
              </a:rPr>
              <a:t>2a. Kontra schmiert, wo Re sich ziert.</a:t>
            </a:r>
            <a:endParaRPr lang="de-DE" sz="2400" b="1" dirty="0">
              <a:solidFill>
                <a:schemeClr val="accent4">
                  <a:lumMod val="75000"/>
                </a:schemeClr>
              </a:solidFill>
            </a:endParaRPr>
          </a:p>
        </p:txBody>
      </p:sp>
      <p:pic>
        <p:nvPicPr>
          <p:cNvPr id="7170" name="Picture 2" descr="E:\Dropbox\Doppelkopf\Karten\PikAs.png"/>
          <p:cNvPicPr>
            <a:picLocks noChangeAspect="1" noChangeArrowheads="1"/>
          </p:cNvPicPr>
          <p:nvPr/>
        </p:nvPicPr>
        <p:blipFill>
          <a:blip r:embed="rId2" cstate="print"/>
          <a:srcRect/>
          <a:stretch>
            <a:fillRect/>
          </a:stretch>
        </p:blipFill>
        <p:spPr bwMode="auto">
          <a:xfrm>
            <a:off x="395536" y="2636912"/>
            <a:ext cx="561975" cy="847725"/>
          </a:xfrm>
          <a:prstGeom prst="rect">
            <a:avLst/>
          </a:prstGeom>
          <a:noFill/>
        </p:spPr>
      </p:pic>
      <p:pic>
        <p:nvPicPr>
          <p:cNvPr id="7171" name="Picture 3" descr="E:\Dropbox\Doppelkopf\Karten\PikNeun.png"/>
          <p:cNvPicPr>
            <a:picLocks noChangeAspect="1" noChangeArrowheads="1"/>
          </p:cNvPicPr>
          <p:nvPr/>
        </p:nvPicPr>
        <p:blipFill>
          <a:blip r:embed="rId3" cstate="print"/>
          <a:srcRect/>
          <a:stretch>
            <a:fillRect/>
          </a:stretch>
        </p:blipFill>
        <p:spPr bwMode="auto">
          <a:xfrm>
            <a:off x="5364088" y="2636912"/>
            <a:ext cx="571500" cy="857250"/>
          </a:xfrm>
          <a:prstGeom prst="rect">
            <a:avLst/>
          </a:prstGeom>
          <a:noFill/>
        </p:spPr>
      </p:pic>
      <p:pic>
        <p:nvPicPr>
          <p:cNvPr id="34" name="Picture 4" descr="E:\Dropbox\Doppelkopf\Karten\PikZehn.png"/>
          <p:cNvPicPr>
            <a:picLocks noChangeAspect="1" noChangeArrowheads="1"/>
          </p:cNvPicPr>
          <p:nvPr/>
        </p:nvPicPr>
        <p:blipFill>
          <a:blip r:embed="rId4" cstate="print"/>
          <a:srcRect/>
          <a:stretch>
            <a:fillRect/>
          </a:stretch>
        </p:blipFill>
        <p:spPr bwMode="auto">
          <a:xfrm>
            <a:off x="4770884" y="2636912"/>
            <a:ext cx="552450" cy="847725"/>
          </a:xfrm>
          <a:prstGeom prst="rect">
            <a:avLst/>
          </a:prstGeom>
          <a:noFill/>
        </p:spPr>
      </p:pic>
      <p:pic>
        <p:nvPicPr>
          <p:cNvPr id="7173" name="Picture 5" descr="E:\Dropbox\Doppelkopf\Karten\PikKoenig.png"/>
          <p:cNvPicPr>
            <a:picLocks noChangeAspect="1" noChangeArrowheads="1"/>
          </p:cNvPicPr>
          <p:nvPr/>
        </p:nvPicPr>
        <p:blipFill>
          <a:blip r:embed="rId5" cstate="print"/>
          <a:srcRect/>
          <a:stretch>
            <a:fillRect/>
          </a:stretch>
        </p:blipFill>
        <p:spPr bwMode="auto">
          <a:xfrm>
            <a:off x="971600" y="2636912"/>
            <a:ext cx="571500" cy="838200"/>
          </a:xfrm>
          <a:prstGeom prst="rect">
            <a:avLst/>
          </a:prstGeom>
          <a:noFill/>
        </p:spPr>
      </p:pic>
      <p:pic>
        <p:nvPicPr>
          <p:cNvPr id="35" name="Picture 3" descr="E:\Dropbox\Doppelkopf\Karten\PikNeun.png"/>
          <p:cNvPicPr>
            <a:picLocks noChangeAspect="1" noChangeArrowheads="1"/>
          </p:cNvPicPr>
          <p:nvPr/>
        </p:nvPicPr>
        <p:blipFill>
          <a:blip r:embed="rId3" cstate="print"/>
          <a:srcRect/>
          <a:stretch>
            <a:fillRect/>
          </a:stretch>
        </p:blipFill>
        <p:spPr bwMode="auto">
          <a:xfrm>
            <a:off x="1591097" y="2636912"/>
            <a:ext cx="571500" cy="857250"/>
          </a:xfrm>
          <a:prstGeom prst="rect">
            <a:avLst/>
          </a:prstGeom>
          <a:noFill/>
        </p:spPr>
      </p:pic>
      <p:sp>
        <p:nvSpPr>
          <p:cNvPr id="36" name="Textfeld 35"/>
          <p:cNvSpPr txBox="1"/>
          <p:nvPr/>
        </p:nvSpPr>
        <p:spPr>
          <a:xfrm>
            <a:off x="310952" y="3819897"/>
            <a:ext cx="4176464" cy="369332"/>
          </a:xfrm>
          <a:prstGeom prst="rect">
            <a:avLst/>
          </a:prstGeom>
          <a:noFill/>
        </p:spPr>
        <p:txBody>
          <a:bodyPr wrap="square" rtlCol="0">
            <a:spAutoFit/>
          </a:bodyPr>
          <a:lstStyle/>
          <a:p>
            <a:pPr marL="180975" indent="-180975"/>
            <a:r>
              <a:rPr lang="de-DE" dirty="0" smtClean="0"/>
              <a:t>Hier legt auch Re die 10 aus zwei Gründen.</a:t>
            </a:r>
          </a:p>
        </p:txBody>
      </p:sp>
      <p:sp>
        <p:nvSpPr>
          <p:cNvPr id="37" name="Textfeld 36"/>
          <p:cNvSpPr txBox="1"/>
          <p:nvPr/>
        </p:nvSpPr>
        <p:spPr>
          <a:xfrm>
            <a:off x="310952" y="4251945"/>
            <a:ext cx="7611827" cy="1200329"/>
          </a:xfrm>
          <a:prstGeom prst="rect">
            <a:avLst/>
          </a:prstGeom>
          <a:noFill/>
        </p:spPr>
        <p:txBody>
          <a:bodyPr wrap="square" rtlCol="0">
            <a:spAutoFit/>
          </a:bodyPr>
          <a:lstStyle/>
          <a:p>
            <a:pPr marL="342900" indent="-342900">
              <a:buFont typeface="+mj-lt"/>
              <a:buAutoNum type="arabicPeriod"/>
            </a:pPr>
            <a:r>
              <a:rPr lang="de-DE" dirty="0" smtClean="0"/>
              <a:t>Wird die 10 behalten so droht im zweiten Pik-Lauf ein Doppelkopf.</a:t>
            </a:r>
          </a:p>
          <a:p>
            <a:pPr marL="342900" indent="-342900">
              <a:buFont typeface="+mj-lt"/>
              <a:buAutoNum type="arabicPeriod"/>
            </a:pPr>
            <a:r>
              <a:rPr lang="de-DE" dirty="0" smtClean="0"/>
              <a:t>Re hat kein Interesse dass Pik nachkommt.</a:t>
            </a:r>
          </a:p>
          <a:p>
            <a:pPr marL="342900" indent="-342900">
              <a:buFont typeface="+mj-lt"/>
              <a:buAutoNum type="arabicPeriod"/>
            </a:pPr>
            <a:r>
              <a:rPr lang="de-DE" dirty="0" smtClean="0"/>
              <a:t>Der „letzte“ Spieler sollten einen Stich „unauffällig“ halten. 25 Punkte sind</a:t>
            </a:r>
            <a:br>
              <a:rPr lang="de-DE" dirty="0" smtClean="0"/>
            </a:br>
            <a:r>
              <a:rPr lang="de-DE" dirty="0" smtClean="0"/>
              <a:t>fair (beide Stiche haben dann jeweils 25 Punkte).</a:t>
            </a:r>
            <a:endParaRPr lang="de-DE" dirty="0"/>
          </a:p>
        </p:txBody>
      </p:sp>
      <p:sp>
        <p:nvSpPr>
          <p:cNvPr id="38" name="Textfeld 37"/>
          <p:cNvSpPr txBox="1"/>
          <p:nvPr/>
        </p:nvSpPr>
        <p:spPr>
          <a:xfrm>
            <a:off x="4283968" y="2852936"/>
            <a:ext cx="288032" cy="369332"/>
          </a:xfrm>
          <a:prstGeom prst="rect">
            <a:avLst/>
          </a:prstGeom>
          <a:noFill/>
        </p:spPr>
        <p:txBody>
          <a:bodyPr wrap="square" rtlCol="0">
            <a:spAutoFit/>
          </a:bodyPr>
          <a:lstStyle/>
          <a:p>
            <a:r>
              <a:rPr lang="de-DE" dirty="0" smtClean="0"/>
              <a:t>…</a:t>
            </a:r>
            <a:endParaRPr lang="de-DE" dirty="0"/>
          </a:p>
        </p:txBody>
      </p:sp>
      <p:sp>
        <p:nvSpPr>
          <p:cNvPr id="39" name="Textfeld 38"/>
          <p:cNvSpPr txBox="1"/>
          <p:nvPr/>
        </p:nvSpPr>
        <p:spPr>
          <a:xfrm>
            <a:off x="6084168" y="2829694"/>
            <a:ext cx="288032" cy="369332"/>
          </a:xfrm>
          <a:prstGeom prst="rect">
            <a:avLst/>
          </a:prstGeom>
          <a:noFill/>
        </p:spPr>
        <p:txBody>
          <a:bodyPr wrap="square" rtlCol="0">
            <a:spAutoFit/>
          </a:bodyPr>
          <a:lstStyle/>
          <a:p>
            <a:r>
              <a:rPr lang="de-DE" dirty="0" smtClean="0"/>
              <a:t>…</a:t>
            </a:r>
            <a:endParaRPr lang="de-DE" dirty="0"/>
          </a:p>
        </p:txBody>
      </p:sp>
      <p:sp>
        <p:nvSpPr>
          <p:cNvPr id="40" name="Textfeld 39"/>
          <p:cNvSpPr txBox="1"/>
          <p:nvPr/>
        </p:nvSpPr>
        <p:spPr>
          <a:xfrm>
            <a:off x="294953" y="5445224"/>
            <a:ext cx="5400600" cy="369332"/>
          </a:xfrm>
          <a:prstGeom prst="rect">
            <a:avLst/>
          </a:prstGeom>
          <a:noFill/>
        </p:spPr>
        <p:txBody>
          <a:bodyPr wrap="square" rtlCol="0">
            <a:spAutoFit/>
          </a:bodyPr>
          <a:lstStyle/>
          <a:p>
            <a:pPr marL="180975" indent="-180975"/>
            <a:r>
              <a:rPr lang="de-DE" dirty="0" smtClean="0"/>
              <a:t>Die gleiche Situation (2) gibt es auch für Kontra.</a:t>
            </a:r>
          </a:p>
        </p:txBody>
      </p:sp>
      <p:pic>
        <p:nvPicPr>
          <p:cNvPr id="42" name="Picture 4" descr="E:\Dropbox\Doppelkopf\Karten\PikZehn.png"/>
          <p:cNvPicPr>
            <a:picLocks noChangeAspect="1" noChangeArrowheads="1"/>
          </p:cNvPicPr>
          <p:nvPr/>
        </p:nvPicPr>
        <p:blipFill>
          <a:blip r:embed="rId4" cstate="print"/>
          <a:srcRect/>
          <a:stretch>
            <a:fillRect/>
          </a:stretch>
        </p:blipFill>
        <p:spPr bwMode="auto">
          <a:xfrm>
            <a:off x="1595661" y="2636912"/>
            <a:ext cx="552450" cy="847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blinds(horizontal)">
                                      <p:cBhvr>
                                        <p:cTn id="1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349058" cy="461665"/>
          </a:xfrm>
          <a:prstGeom prst="rect">
            <a:avLst/>
          </a:prstGeom>
          <a:noFill/>
        </p:spPr>
        <p:txBody>
          <a:bodyPr wrap="none" rtlCol="0">
            <a:spAutoFit/>
          </a:bodyPr>
          <a:lstStyle/>
          <a:p>
            <a:r>
              <a:rPr lang="de-DE" sz="2400" b="1" dirty="0" smtClean="0">
                <a:solidFill>
                  <a:schemeClr val="accent4">
                    <a:lumMod val="75000"/>
                  </a:schemeClr>
                </a:solidFill>
              </a:rPr>
              <a:t>2b. Behalte Standkarten.</a:t>
            </a:r>
            <a:endParaRPr lang="de-DE" sz="2400" b="1" dirty="0">
              <a:solidFill>
                <a:schemeClr val="accent4">
                  <a:lumMod val="75000"/>
                </a:schemeClr>
              </a:solidFill>
            </a:endParaRPr>
          </a:p>
        </p:txBody>
      </p:sp>
      <p:pic>
        <p:nvPicPr>
          <p:cNvPr id="8194" name="Picture 2" descr="E:\Dropbox\Doppelkopf\Karten\PikNeun.png"/>
          <p:cNvPicPr>
            <a:picLocks noChangeAspect="1" noChangeArrowheads="1"/>
          </p:cNvPicPr>
          <p:nvPr/>
        </p:nvPicPr>
        <p:blipFill>
          <a:blip r:embed="rId3" cstate="print"/>
          <a:srcRect/>
          <a:stretch>
            <a:fillRect/>
          </a:stretch>
        </p:blipFill>
        <p:spPr bwMode="auto">
          <a:xfrm>
            <a:off x="1850554" y="2195339"/>
            <a:ext cx="571500" cy="857250"/>
          </a:xfrm>
          <a:prstGeom prst="rect">
            <a:avLst/>
          </a:prstGeom>
          <a:noFill/>
        </p:spPr>
      </p:pic>
      <p:pic>
        <p:nvPicPr>
          <p:cNvPr id="8195" name="Picture 3" descr="E:\Dropbox\Doppelkopf\Karten\PikAs.png"/>
          <p:cNvPicPr>
            <a:picLocks noChangeAspect="1" noChangeArrowheads="1"/>
          </p:cNvPicPr>
          <p:nvPr/>
        </p:nvPicPr>
        <p:blipFill>
          <a:blip r:embed="rId4" cstate="print"/>
          <a:srcRect/>
          <a:stretch>
            <a:fillRect/>
          </a:stretch>
        </p:blipFill>
        <p:spPr bwMode="auto">
          <a:xfrm>
            <a:off x="539552" y="2195339"/>
            <a:ext cx="561975" cy="847725"/>
          </a:xfrm>
          <a:prstGeom prst="rect">
            <a:avLst/>
          </a:prstGeom>
          <a:noFill/>
        </p:spPr>
      </p:pic>
      <p:pic>
        <p:nvPicPr>
          <p:cNvPr id="8196" name="Picture 4" descr="E:\Dropbox\Doppelkopf\Karten\PikKoenig.png"/>
          <p:cNvPicPr>
            <a:picLocks noChangeAspect="1" noChangeArrowheads="1"/>
          </p:cNvPicPr>
          <p:nvPr/>
        </p:nvPicPr>
        <p:blipFill>
          <a:blip r:embed="rId5" cstate="print"/>
          <a:srcRect/>
          <a:stretch>
            <a:fillRect/>
          </a:stretch>
        </p:blipFill>
        <p:spPr bwMode="auto">
          <a:xfrm>
            <a:off x="1187624" y="2195339"/>
            <a:ext cx="571500" cy="838200"/>
          </a:xfrm>
          <a:prstGeom prst="rect">
            <a:avLst/>
          </a:prstGeom>
          <a:noFill/>
        </p:spPr>
      </p:pic>
      <p:sp>
        <p:nvSpPr>
          <p:cNvPr id="18" name="Textfeld 17"/>
          <p:cNvSpPr txBox="1"/>
          <p:nvPr/>
        </p:nvSpPr>
        <p:spPr>
          <a:xfrm>
            <a:off x="582985" y="2987660"/>
            <a:ext cx="426527" cy="369332"/>
          </a:xfrm>
          <a:prstGeom prst="rect">
            <a:avLst/>
          </a:prstGeom>
          <a:noFill/>
        </p:spPr>
        <p:txBody>
          <a:bodyPr wrap="none" rtlCol="0">
            <a:spAutoFit/>
          </a:bodyPr>
          <a:lstStyle/>
          <a:p>
            <a:r>
              <a:rPr lang="de-DE" b="1" dirty="0" smtClean="0"/>
              <a:t>Re</a:t>
            </a:r>
            <a:endParaRPr lang="de-DE" b="1" dirty="0"/>
          </a:p>
        </p:txBody>
      </p:sp>
      <p:pic>
        <p:nvPicPr>
          <p:cNvPr id="8198" name="Picture 6" descr="E:\Dropbox\Doppelkopf\Karten\PikAs.png"/>
          <p:cNvPicPr>
            <a:picLocks noChangeAspect="1" noChangeArrowheads="1"/>
          </p:cNvPicPr>
          <p:nvPr/>
        </p:nvPicPr>
        <p:blipFill>
          <a:blip r:embed="rId4" cstate="print"/>
          <a:srcRect/>
          <a:stretch>
            <a:fillRect/>
          </a:stretch>
        </p:blipFill>
        <p:spPr bwMode="auto">
          <a:xfrm>
            <a:off x="3995936" y="2195339"/>
            <a:ext cx="561975" cy="847725"/>
          </a:xfrm>
          <a:prstGeom prst="rect">
            <a:avLst/>
          </a:prstGeom>
          <a:noFill/>
        </p:spPr>
      </p:pic>
      <p:pic>
        <p:nvPicPr>
          <p:cNvPr id="8199" name="Picture 7" descr="E:\Dropbox\Doppelkopf\Karten\PikKoenig.png"/>
          <p:cNvPicPr>
            <a:picLocks noChangeAspect="1" noChangeArrowheads="1"/>
          </p:cNvPicPr>
          <p:nvPr/>
        </p:nvPicPr>
        <p:blipFill>
          <a:blip r:embed="rId5" cstate="print"/>
          <a:srcRect/>
          <a:stretch>
            <a:fillRect/>
          </a:stretch>
        </p:blipFill>
        <p:spPr bwMode="auto">
          <a:xfrm>
            <a:off x="4644008" y="2195339"/>
            <a:ext cx="571500" cy="838200"/>
          </a:xfrm>
          <a:prstGeom prst="rect">
            <a:avLst/>
          </a:prstGeom>
          <a:noFill/>
        </p:spPr>
      </p:pic>
      <p:sp>
        <p:nvSpPr>
          <p:cNvPr id="22" name="Textfeld 21"/>
          <p:cNvSpPr txBox="1"/>
          <p:nvPr/>
        </p:nvSpPr>
        <p:spPr>
          <a:xfrm>
            <a:off x="467544" y="3501008"/>
            <a:ext cx="4219681" cy="369332"/>
          </a:xfrm>
          <a:prstGeom prst="rect">
            <a:avLst/>
          </a:prstGeom>
          <a:noFill/>
        </p:spPr>
        <p:txBody>
          <a:bodyPr wrap="none" rtlCol="0">
            <a:spAutoFit/>
          </a:bodyPr>
          <a:lstStyle/>
          <a:p>
            <a:r>
              <a:rPr lang="de-DE" dirty="0" smtClean="0"/>
              <a:t>Als Re sollte das Ass jetzt gehalten werden:</a:t>
            </a:r>
            <a:endParaRPr lang="de-DE" dirty="0"/>
          </a:p>
        </p:txBody>
      </p:sp>
      <p:sp>
        <p:nvSpPr>
          <p:cNvPr id="23" name="Textfeld 22"/>
          <p:cNvSpPr txBox="1"/>
          <p:nvPr/>
        </p:nvSpPr>
        <p:spPr>
          <a:xfrm>
            <a:off x="539552" y="4005064"/>
            <a:ext cx="6751144" cy="923330"/>
          </a:xfrm>
          <a:prstGeom prst="rect">
            <a:avLst/>
          </a:prstGeom>
          <a:noFill/>
        </p:spPr>
        <p:txBody>
          <a:bodyPr wrap="none" rtlCol="0">
            <a:spAutoFit/>
          </a:bodyPr>
          <a:lstStyle/>
          <a:p>
            <a:pPr marL="180975" indent="-180975">
              <a:buFont typeface="Arial" pitchFamily="34" charset="0"/>
              <a:buChar char="•"/>
            </a:pPr>
            <a:r>
              <a:rPr lang="de-DE" dirty="0" smtClean="0"/>
              <a:t> Das Ass kann eine Standkarte werden.</a:t>
            </a:r>
          </a:p>
          <a:p>
            <a:pPr marL="180975" indent="-180975">
              <a:buFont typeface="Arial" pitchFamily="34" charset="0"/>
              <a:buChar char="•"/>
            </a:pPr>
            <a:r>
              <a:rPr lang="de-DE" dirty="0" smtClean="0"/>
              <a:t> Auch wenn Kontra kein Pik mehr hat muss Kontra stechen und kann</a:t>
            </a:r>
            <a:br>
              <a:rPr lang="de-DE" dirty="0" smtClean="0"/>
            </a:br>
            <a:r>
              <a:rPr lang="de-DE" dirty="0" smtClean="0"/>
              <a:t>kann nicht billig (mit der 10) den Stich bekommen.</a:t>
            </a:r>
            <a:endParaRPr lang="de-DE" dirty="0"/>
          </a:p>
        </p:txBody>
      </p:sp>
      <p:pic>
        <p:nvPicPr>
          <p:cNvPr id="8200" name="Picture 8" descr="E:\Dropbox\Doppelkopf\Karten\PikZehn.png"/>
          <p:cNvPicPr>
            <a:picLocks noChangeAspect="1" noChangeArrowheads="1"/>
          </p:cNvPicPr>
          <p:nvPr/>
        </p:nvPicPr>
        <p:blipFill>
          <a:blip r:embed="rId6" cstate="print"/>
          <a:srcRect/>
          <a:stretch>
            <a:fillRect/>
          </a:stretch>
        </p:blipFill>
        <p:spPr bwMode="auto">
          <a:xfrm>
            <a:off x="1691680" y="5085184"/>
            <a:ext cx="552450" cy="847725"/>
          </a:xfrm>
          <a:prstGeom prst="rect">
            <a:avLst/>
          </a:prstGeom>
          <a:noFill/>
        </p:spPr>
      </p:pic>
      <p:sp>
        <p:nvSpPr>
          <p:cNvPr id="25" name="Textfeld 24"/>
          <p:cNvSpPr txBox="1"/>
          <p:nvPr/>
        </p:nvSpPr>
        <p:spPr>
          <a:xfrm>
            <a:off x="251520" y="5301208"/>
            <a:ext cx="1383905" cy="369332"/>
          </a:xfrm>
          <a:prstGeom prst="rect">
            <a:avLst/>
          </a:prstGeom>
          <a:noFill/>
        </p:spPr>
        <p:txBody>
          <a:bodyPr wrap="none" rtlCol="0">
            <a:spAutoFit/>
          </a:bodyPr>
          <a:lstStyle/>
          <a:p>
            <a:r>
              <a:rPr lang="de-DE" dirty="0" smtClean="0"/>
              <a:t>Spielt Kontra</a:t>
            </a:r>
            <a:endParaRPr lang="de-DE" dirty="0"/>
          </a:p>
        </p:txBody>
      </p:sp>
      <p:sp>
        <p:nvSpPr>
          <p:cNvPr id="26" name="Textfeld 25"/>
          <p:cNvSpPr txBox="1"/>
          <p:nvPr/>
        </p:nvSpPr>
        <p:spPr>
          <a:xfrm>
            <a:off x="2411760" y="5085184"/>
            <a:ext cx="5003229" cy="923330"/>
          </a:xfrm>
          <a:prstGeom prst="rect">
            <a:avLst/>
          </a:prstGeom>
          <a:noFill/>
        </p:spPr>
        <p:txBody>
          <a:bodyPr wrap="none" rtlCol="0">
            <a:spAutoFit/>
          </a:bodyPr>
          <a:lstStyle/>
          <a:p>
            <a:r>
              <a:rPr lang="de-DE" dirty="0" smtClean="0"/>
              <a:t>Kann Partner gefahrlos abwerfen, weil die Zugabe</a:t>
            </a:r>
            <a:br>
              <a:rPr lang="de-DE" dirty="0" smtClean="0"/>
            </a:br>
            <a:r>
              <a:rPr lang="de-DE" dirty="0" smtClean="0"/>
              <a:t>des Asses die 10 zur Standkarte gemacht hat. Im</a:t>
            </a:r>
            <a:br>
              <a:rPr lang="de-DE" dirty="0" smtClean="0"/>
            </a:br>
            <a:r>
              <a:rPr lang="de-DE" dirty="0" smtClean="0"/>
              <a:t>anderen Fall muss Kontra einen Trumpf investieren.</a:t>
            </a:r>
            <a:endParaRPr lang="de-DE" dirty="0"/>
          </a:p>
        </p:txBody>
      </p:sp>
      <p:pic>
        <p:nvPicPr>
          <p:cNvPr id="27" name="Picture 2" descr="E:\Dropbox\Doppelkopf\Karten\PikNeun.png"/>
          <p:cNvPicPr>
            <a:picLocks noChangeAspect="1" noChangeArrowheads="1"/>
          </p:cNvPicPr>
          <p:nvPr/>
        </p:nvPicPr>
        <p:blipFill>
          <a:blip r:embed="rId3" cstate="print"/>
          <a:srcRect/>
          <a:stretch>
            <a:fillRect/>
          </a:stretch>
        </p:blipFill>
        <p:spPr bwMode="auto">
          <a:xfrm>
            <a:off x="4655115" y="2195339"/>
            <a:ext cx="571500" cy="857250"/>
          </a:xfrm>
          <a:prstGeom prst="rect">
            <a:avLst/>
          </a:prstGeom>
          <a:noFill/>
        </p:spPr>
      </p:pic>
      <p:sp>
        <p:nvSpPr>
          <p:cNvPr id="28" name="Textfeld 27"/>
          <p:cNvSpPr txBox="1"/>
          <p:nvPr/>
        </p:nvSpPr>
        <p:spPr>
          <a:xfrm>
            <a:off x="270570" y="6165304"/>
            <a:ext cx="8261870" cy="369332"/>
          </a:xfrm>
          <a:prstGeom prst="rect">
            <a:avLst/>
          </a:prstGeom>
          <a:noFill/>
        </p:spPr>
        <p:txBody>
          <a:bodyPr wrap="square" rtlCol="0">
            <a:spAutoFit/>
          </a:bodyPr>
          <a:lstStyle/>
          <a:p>
            <a:r>
              <a:rPr lang="de-DE" dirty="0" smtClean="0"/>
              <a:t>Ausnahme: Hier würde die Pik 9 Pik-Freiheit signalisieren.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linds(horizontal)">
                                      <p:cBhvr>
                                        <p:cTn id="1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672626" cy="461665"/>
          </a:xfrm>
          <a:prstGeom prst="rect">
            <a:avLst/>
          </a:prstGeom>
          <a:noFill/>
        </p:spPr>
        <p:txBody>
          <a:bodyPr wrap="none" rtlCol="0">
            <a:spAutoFit/>
          </a:bodyPr>
          <a:lstStyle/>
          <a:p>
            <a:r>
              <a:rPr lang="de-DE" sz="2400" b="1" dirty="0" smtClean="0">
                <a:solidFill>
                  <a:schemeClr val="accent4">
                    <a:lumMod val="75000"/>
                  </a:schemeClr>
                </a:solidFill>
              </a:rPr>
              <a:t>3a. Partnerabstich ist immer falsch.</a:t>
            </a:r>
            <a:endParaRPr lang="de-DE" sz="2400" b="1" dirty="0">
              <a:solidFill>
                <a:schemeClr val="accent4">
                  <a:lumMod val="75000"/>
                </a:schemeClr>
              </a:solidFill>
            </a:endParaRPr>
          </a:p>
        </p:txBody>
      </p:sp>
      <p:sp>
        <p:nvSpPr>
          <p:cNvPr id="17" name="Textfeld 16"/>
          <p:cNvSpPr txBox="1"/>
          <p:nvPr/>
        </p:nvSpPr>
        <p:spPr>
          <a:xfrm>
            <a:off x="539553" y="2276872"/>
            <a:ext cx="7200800" cy="2862322"/>
          </a:xfrm>
          <a:prstGeom prst="rect">
            <a:avLst/>
          </a:prstGeom>
          <a:noFill/>
        </p:spPr>
        <p:txBody>
          <a:bodyPr wrap="square" rtlCol="0">
            <a:spAutoFit/>
          </a:bodyPr>
          <a:lstStyle/>
          <a:p>
            <a:pPr marL="180975" indent="-180975">
              <a:buFont typeface="Arial" pitchFamily="34" charset="0"/>
              <a:buChar char="•"/>
            </a:pPr>
            <a:r>
              <a:rPr lang="de-DE" dirty="0" smtClean="0"/>
              <a:t>Partnerabstich ist Stichvernichtung. Er kostet einen Trumpf und nicht selten den Sieg.</a:t>
            </a:r>
          </a:p>
          <a:p>
            <a:pPr marL="180975" indent="-180975">
              <a:buFont typeface="Arial" pitchFamily="34" charset="0"/>
              <a:buChar char="•"/>
            </a:pPr>
            <a:r>
              <a:rPr lang="de-DE" dirty="0" smtClean="0"/>
              <a:t>Durch einen Fehl-Abwurf sichere ich mir den ersten oder zweiten Fehl-Lauf einer anderen Farbe.</a:t>
            </a:r>
          </a:p>
          <a:p>
            <a:pPr marL="180975" indent="-180975">
              <a:buFont typeface="Arial" pitchFamily="34" charset="0"/>
              <a:buChar char="•"/>
            </a:pPr>
            <a:r>
              <a:rPr lang="de-DE" dirty="0" smtClean="0"/>
              <a:t>Abstechen wird nur der Feind, niemals der Freund. Ich vergebe mir Informationen zur Partnerfindung.</a:t>
            </a:r>
          </a:p>
          <a:p>
            <a:pPr marL="180975" indent="-180975">
              <a:buFont typeface="Arial" pitchFamily="34" charset="0"/>
              <a:buChar char="•"/>
            </a:pPr>
            <a:r>
              <a:rPr lang="de-DE" dirty="0" smtClean="0"/>
              <a:t>Ausnahme: Ich kann Herz (!) stechen um meine beiden schwarzen Asse zu bringen. In diesem Fall muss ich mich zeigen (An-/Absage). Bei schwarzen Assen gilt das nicht. Diese Farbe kann Dein Partner nachbringen und Du wirst es zu 90% alleine stechen.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622706" cy="461665"/>
          </a:xfrm>
          <a:prstGeom prst="rect">
            <a:avLst/>
          </a:prstGeom>
          <a:noFill/>
        </p:spPr>
        <p:txBody>
          <a:bodyPr wrap="none" rtlCol="0">
            <a:spAutoFit/>
          </a:bodyPr>
          <a:lstStyle/>
          <a:p>
            <a:r>
              <a:rPr lang="de-DE" sz="2400" b="1" dirty="0" smtClean="0">
                <a:solidFill>
                  <a:schemeClr val="accent4">
                    <a:lumMod val="75000"/>
                  </a:schemeClr>
                </a:solidFill>
              </a:rPr>
              <a:t>3b. Vergiss den </a:t>
            </a:r>
            <a:r>
              <a:rPr lang="de-DE" sz="2400" b="1" dirty="0" err="1" smtClean="0">
                <a:solidFill>
                  <a:schemeClr val="accent4">
                    <a:lumMod val="75000"/>
                  </a:schemeClr>
                </a:solidFill>
              </a:rPr>
              <a:t>Fux</a:t>
            </a:r>
            <a:endParaRPr lang="de-DE" sz="2400" b="1" dirty="0">
              <a:solidFill>
                <a:schemeClr val="accent4">
                  <a:lumMod val="75000"/>
                </a:schemeClr>
              </a:solidFill>
            </a:endParaRPr>
          </a:p>
        </p:txBody>
      </p:sp>
      <p:sp>
        <p:nvSpPr>
          <p:cNvPr id="17" name="Textfeld 16"/>
          <p:cNvSpPr txBox="1"/>
          <p:nvPr/>
        </p:nvSpPr>
        <p:spPr>
          <a:xfrm>
            <a:off x="539553" y="2276872"/>
            <a:ext cx="7200800" cy="1200329"/>
          </a:xfrm>
          <a:prstGeom prst="rect">
            <a:avLst/>
          </a:prstGeom>
          <a:noFill/>
        </p:spPr>
        <p:txBody>
          <a:bodyPr wrap="square" rtlCol="0">
            <a:spAutoFit/>
          </a:bodyPr>
          <a:lstStyle/>
          <a:p>
            <a:pPr marL="180975" indent="-180975">
              <a:buFont typeface="Arial" pitchFamily="34" charset="0"/>
              <a:buChar char="•"/>
            </a:pPr>
            <a:r>
              <a:rPr lang="de-DE" dirty="0" smtClean="0"/>
              <a:t>Sehr viele Spiele gehen durch die „</a:t>
            </a:r>
            <a:r>
              <a:rPr lang="de-DE" dirty="0" err="1" smtClean="0"/>
              <a:t>Fuxangst</a:t>
            </a:r>
            <a:r>
              <a:rPr lang="de-DE" dirty="0" smtClean="0"/>
              <a:t>“ verloren.</a:t>
            </a:r>
          </a:p>
          <a:p>
            <a:pPr marL="180975" indent="-180975">
              <a:buFont typeface="Arial" pitchFamily="34" charset="0"/>
              <a:buChar char="•"/>
            </a:pPr>
            <a:r>
              <a:rPr lang="de-DE" dirty="0" smtClean="0"/>
              <a:t>Das As des Partners abzustechen ist keine akzeptable Option (3a).</a:t>
            </a:r>
          </a:p>
          <a:p>
            <a:pPr marL="180975" indent="-180975">
              <a:buFont typeface="Arial" pitchFamily="34" charset="0"/>
              <a:buChar char="•"/>
            </a:pPr>
            <a:r>
              <a:rPr lang="de-DE" dirty="0" smtClean="0"/>
              <a:t>Du rettest zwar den Punkt, verlierst aber öfter das Spiel, weil Du nicht</a:t>
            </a:r>
            <a:br>
              <a:rPr lang="de-DE" dirty="0" smtClean="0"/>
            </a:br>
            <a:r>
              <a:rPr lang="de-DE" dirty="0" smtClean="0"/>
              <a:t>abwirfst und Deine Trumpflänge verkürzt.</a:t>
            </a:r>
          </a:p>
        </p:txBody>
      </p:sp>
      <p:pic>
        <p:nvPicPr>
          <p:cNvPr id="9219" name="Picture 3" descr="E:\Dropbox\Doppelkopf\Karten\KreuzBube.png"/>
          <p:cNvPicPr>
            <a:picLocks noChangeAspect="1" noChangeArrowheads="1"/>
          </p:cNvPicPr>
          <p:nvPr/>
        </p:nvPicPr>
        <p:blipFill>
          <a:blip r:embed="rId3" cstate="print"/>
          <a:srcRect/>
          <a:stretch>
            <a:fillRect/>
          </a:stretch>
        </p:blipFill>
        <p:spPr bwMode="auto">
          <a:xfrm>
            <a:off x="2339752" y="3501008"/>
            <a:ext cx="571500" cy="838200"/>
          </a:xfrm>
          <a:prstGeom prst="rect">
            <a:avLst/>
          </a:prstGeom>
          <a:noFill/>
        </p:spPr>
      </p:pic>
      <p:pic>
        <p:nvPicPr>
          <p:cNvPr id="9220" name="Picture 4" descr="E:\Dropbox\Doppelkopf\Karten\KreuzDame.png"/>
          <p:cNvPicPr>
            <a:picLocks noChangeAspect="1" noChangeArrowheads="1"/>
          </p:cNvPicPr>
          <p:nvPr/>
        </p:nvPicPr>
        <p:blipFill>
          <a:blip r:embed="rId4" cstate="print"/>
          <a:srcRect/>
          <a:stretch>
            <a:fillRect/>
          </a:stretch>
        </p:blipFill>
        <p:spPr bwMode="auto">
          <a:xfrm>
            <a:off x="611560" y="3501008"/>
            <a:ext cx="571500" cy="857250"/>
          </a:xfrm>
          <a:prstGeom prst="rect">
            <a:avLst/>
          </a:prstGeom>
          <a:noFill/>
        </p:spPr>
      </p:pic>
      <p:pic>
        <p:nvPicPr>
          <p:cNvPr id="9221" name="Picture 5" descr="E:\Dropbox\Doppelkopf\Karten\PikDame.png"/>
          <p:cNvPicPr>
            <a:picLocks noChangeAspect="1" noChangeArrowheads="1"/>
          </p:cNvPicPr>
          <p:nvPr/>
        </p:nvPicPr>
        <p:blipFill>
          <a:blip r:embed="rId5" cstate="print"/>
          <a:srcRect/>
          <a:stretch>
            <a:fillRect/>
          </a:stretch>
        </p:blipFill>
        <p:spPr bwMode="auto">
          <a:xfrm>
            <a:off x="1187624" y="3501008"/>
            <a:ext cx="561975" cy="828675"/>
          </a:xfrm>
          <a:prstGeom prst="rect">
            <a:avLst/>
          </a:prstGeom>
          <a:noFill/>
        </p:spPr>
      </p:pic>
      <p:pic>
        <p:nvPicPr>
          <p:cNvPr id="9222" name="Picture 6" descr="E:\Dropbox\Doppelkopf\Karten\HerzBube.png"/>
          <p:cNvPicPr>
            <a:picLocks noChangeAspect="1" noChangeArrowheads="1"/>
          </p:cNvPicPr>
          <p:nvPr/>
        </p:nvPicPr>
        <p:blipFill>
          <a:blip r:embed="rId6" cstate="print"/>
          <a:srcRect/>
          <a:stretch>
            <a:fillRect/>
          </a:stretch>
        </p:blipFill>
        <p:spPr bwMode="auto">
          <a:xfrm>
            <a:off x="2915816" y="3501008"/>
            <a:ext cx="571500" cy="857250"/>
          </a:xfrm>
          <a:prstGeom prst="rect">
            <a:avLst/>
          </a:prstGeom>
          <a:noFill/>
        </p:spPr>
      </p:pic>
      <p:pic>
        <p:nvPicPr>
          <p:cNvPr id="9224" name="Picture 8" descr="E:\Dropbox\Doppelkopf\Karten\KaroDame.png"/>
          <p:cNvPicPr>
            <a:picLocks noChangeAspect="1" noChangeArrowheads="1"/>
          </p:cNvPicPr>
          <p:nvPr/>
        </p:nvPicPr>
        <p:blipFill>
          <a:blip r:embed="rId7" cstate="print"/>
          <a:srcRect/>
          <a:stretch>
            <a:fillRect/>
          </a:stretch>
        </p:blipFill>
        <p:spPr bwMode="auto">
          <a:xfrm>
            <a:off x="1763688" y="3501008"/>
            <a:ext cx="571500" cy="857250"/>
          </a:xfrm>
          <a:prstGeom prst="rect">
            <a:avLst/>
          </a:prstGeom>
          <a:noFill/>
        </p:spPr>
      </p:pic>
      <p:pic>
        <p:nvPicPr>
          <p:cNvPr id="9225" name="Picture 9" descr="E:\Dropbox\Doppelkopf\Karten\KaroAs.png"/>
          <p:cNvPicPr>
            <a:picLocks noChangeAspect="1" noChangeArrowheads="1"/>
          </p:cNvPicPr>
          <p:nvPr/>
        </p:nvPicPr>
        <p:blipFill>
          <a:blip r:embed="rId8" cstate="print"/>
          <a:srcRect/>
          <a:stretch>
            <a:fillRect/>
          </a:stretch>
        </p:blipFill>
        <p:spPr bwMode="auto">
          <a:xfrm>
            <a:off x="3535672" y="3501008"/>
            <a:ext cx="561975" cy="838200"/>
          </a:xfrm>
          <a:prstGeom prst="rect">
            <a:avLst/>
          </a:prstGeom>
          <a:noFill/>
        </p:spPr>
      </p:pic>
      <p:pic>
        <p:nvPicPr>
          <p:cNvPr id="9226" name="Picture 10" descr="E:\Dropbox\Doppelkopf\Karten\KreuzAs.png"/>
          <p:cNvPicPr>
            <a:picLocks noChangeAspect="1" noChangeArrowheads="1"/>
          </p:cNvPicPr>
          <p:nvPr/>
        </p:nvPicPr>
        <p:blipFill>
          <a:blip r:embed="rId9" cstate="print"/>
          <a:srcRect/>
          <a:stretch>
            <a:fillRect/>
          </a:stretch>
        </p:blipFill>
        <p:spPr bwMode="auto">
          <a:xfrm>
            <a:off x="4130786" y="3501008"/>
            <a:ext cx="571500" cy="857250"/>
          </a:xfrm>
          <a:prstGeom prst="rect">
            <a:avLst/>
          </a:prstGeom>
          <a:noFill/>
        </p:spPr>
      </p:pic>
      <p:pic>
        <p:nvPicPr>
          <p:cNvPr id="9227" name="Picture 11" descr="E:\Dropbox\Doppelkopf\Karten\PikZehn.png"/>
          <p:cNvPicPr>
            <a:picLocks noChangeAspect="1" noChangeArrowheads="1"/>
          </p:cNvPicPr>
          <p:nvPr/>
        </p:nvPicPr>
        <p:blipFill>
          <a:blip r:embed="rId10" cstate="print"/>
          <a:srcRect/>
          <a:stretch>
            <a:fillRect/>
          </a:stretch>
        </p:blipFill>
        <p:spPr bwMode="auto">
          <a:xfrm>
            <a:off x="4759808" y="3501008"/>
            <a:ext cx="552450" cy="847725"/>
          </a:xfrm>
          <a:prstGeom prst="rect">
            <a:avLst/>
          </a:prstGeom>
          <a:noFill/>
        </p:spPr>
      </p:pic>
      <p:pic>
        <p:nvPicPr>
          <p:cNvPr id="9228" name="Picture 12" descr="E:\Dropbox\Doppelkopf\Karten\PikKoenig - Kopie.png"/>
          <p:cNvPicPr>
            <a:picLocks noChangeAspect="1" noChangeArrowheads="1"/>
          </p:cNvPicPr>
          <p:nvPr/>
        </p:nvPicPr>
        <p:blipFill>
          <a:blip r:embed="rId11" cstate="print"/>
          <a:srcRect/>
          <a:stretch>
            <a:fillRect/>
          </a:stretch>
        </p:blipFill>
        <p:spPr bwMode="auto">
          <a:xfrm>
            <a:off x="5335872" y="3501008"/>
            <a:ext cx="571500" cy="838200"/>
          </a:xfrm>
          <a:prstGeom prst="rect">
            <a:avLst/>
          </a:prstGeom>
          <a:noFill/>
        </p:spPr>
      </p:pic>
      <p:pic>
        <p:nvPicPr>
          <p:cNvPr id="9230" name="Picture 14" descr="E:\Dropbox\Doppelkopf\Karten\PikNeun.png"/>
          <p:cNvPicPr>
            <a:picLocks noChangeAspect="1" noChangeArrowheads="1"/>
          </p:cNvPicPr>
          <p:nvPr/>
        </p:nvPicPr>
        <p:blipFill>
          <a:blip r:embed="rId12" cstate="print"/>
          <a:srcRect/>
          <a:stretch>
            <a:fillRect/>
          </a:stretch>
        </p:blipFill>
        <p:spPr bwMode="auto">
          <a:xfrm>
            <a:off x="5964894" y="3501008"/>
            <a:ext cx="571500" cy="857250"/>
          </a:xfrm>
          <a:prstGeom prst="rect">
            <a:avLst/>
          </a:prstGeom>
          <a:noFill/>
        </p:spPr>
      </p:pic>
      <p:pic>
        <p:nvPicPr>
          <p:cNvPr id="18" name="Picture 14" descr="E:\Dropbox\Doppelkopf\Karten\PikNeun.png"/>
          <p:cNvPicPr>
            <a:picLocks noChangeAspect="1" noChangeArrowheads="1"/>
          </p:cNvPicPr>
          <p:nvPr/>
        </p:nvPicPr>
        <p:blipFill>
          <a:blip r:embed="rId12" cstate="print"/>
          <a:srcRect/>
          <a:stretch>
            <a:fillRect/>
          </a:stretch>
        </p:blipFill>
        <p:spPr bwMode="auto">
          <a:xfrm>
            <a:off x="6560008" y="3501008"/>
            <a:ext cx="571500" cy="857250"/>
          </a:xfrm>
          <a:prstGeom prst="rect">
            <a:avLst/>
          </a:prstGeom>
          <a:noFill/>
        </p:spPr>
      </p:pic>
      <p:pic>
        <p:nvPicPr>
          <p:cNvPr id="9231" name="Picture 15" descr="E:\Dropbox\Doppelkopf\Karten\HerzAs.png"/>
          <p:cNvPicPr>
            <a:picLocks noChangeAspect="1" noChangeArrowheads="1"/>
          </p:cNvPicPr>
          <p:nvPr/>
        </p:nvPicPr>
        <p:blipFill>
          <a:blip r:embed="rId13" cstate="print"/>
          <a:srcRect/>
          <a:stretch>
            <a:fillRect/>
          </a:stretch>
        </p:blipFill>
        <p:spPr bwMode="auto">
          <a:xfrm>
            <a:off x="611560" y="5085184"/>
            <a:ext cx="571500" cy="857250"/>
          </a:xfrm>
          <a:prstGeom prst="rect">
            <a:avLst/>
          </a:prstGeom>
          <a:noFill/>
        </p:spPr>
      </p:pic>
      <p:sp>
        <p:nvSpPr>
          <p:cNvPr id="20" name="Textfeld 19"/>
          <p:cNvSpPr txBox="1"/>
          <p:nvPr/>
        </p:nvSpPr>
        <p:spPr>
          <a:xfrm>
            <a:off x="611560" y="4509120"/>
            <a:ext cx="4569071" cy="369332"/>
          </a:xfrm>
          <a:prstGeom prst="rect">
            <a:avLst/>
          </a:prstGeom>
          <a:noFill/>
        </p:spPr>
        <p:txBody>
          <a:bodyPr wrap="none" rtlCol="0">
            <a:spAutoFit/>
          </a:bodyPr>
          <a:lstStyle/>
          <a:p>
            <a:r>
              <a:rPr lang="de-DE" dirty="0" smtClean="0"/>
              <a:t>Die Partnerschaft ist geklärt und Re kommt mit</a:t>
            </a:r>
            <a:endParaRPr lang="de-DE" dirty="0"/>
          </a:p>
        </p:txBody>
      </p:sp>
      <p:pic>
        <p:nvPicPr>
          <p:cNvPr id="9232" name="Picture 16" descr="E:\Dropbox\Doppelkopf\Karten\KaroAs.png"/>
          <p:cNvPicPr>
            <a:picLocks noChangeAspect="1" noChangeArrowheads="1"/>
          </p:cNvPicPr>
          <p:nvPr/>
        </p:nvPicPr>
        <p:blipFill>
          <a:blip r:embed="rId8" cstate="print"/>
          <a:srcRect/>
          <a:stretch>
            <a:fillRect/>
          </a:stretch>
        </p:blipFill>
        <p:spPr bwMode="auto">
          <a:xfrm>
            <a:off x="1475656" y="5013176"/>
            <a:ext cx="289669" cy="432048"/>
          </a:xfrm>
          <a:prstGeom prst="rect">
            <a:avLst/>
          </a:prstGeom>
          <a:noFill/>
        </p:spPr>
      </p:pic>
      <p:sp>
        <p:nvSpPr>
          <p:cNvPr id="22" name="Textfeld 21"/>
          <p:cNvSpPr txBox="1"/>
          <p:nvPr/>
        </p:nvSpPr>
        <p:spPr>
          <a:xfrm>
            <a:off x="1907704" y="5066134"/>
            <a:ext cx="4293419" cy="369332"/>
          </a:xfrm>
          <a:prstGeom prst="rect">
            <a:avLst/>
          </a:prstGeom>
          <a:noFill/>
        </p:spPr>
        <p:txBody>
          <a:bodyPr wrap="none" rtlCol="0">
            <a:spAutoFit/>
          </a:bodyPr>
          <a:lstStyle/>
          <a:p>
            <a:r>
              <a:rPr lang="de-DE" dirty="0" smtClean="0"/>
              <a:t>Ist ein Fehler: </a:t>
            </a:r>
            <a:r>
              <a:rPr lang="de-DE" dirty="0" err="1" smtClean="0"/>
              <a:t>Fuxangst</a:t>
            </a:r>
            <a:r>
              <a:rPr lang="de-DE" dirty="0" smtClean="0"/>
              <a:t>, Trumpfvernichtung.</a:t>
            </a:r>
            <a:endParaRPr lang="de-DE" dirty="0"/>
          </a:p>
        </p:txBody>
      </p:sp>
      <p:pic>
        <p:nvPicPr>
          <p:cNvPr id="23" name="Picture 10" descr="E:\Dropbox\Doppelkopf\Karten\KreuzAs.png"/>
          <p:cNvPicPr>
            <a:picLocks noChangeAspect="1" noChangeArrowheads="1"/>
          </p:cNvPicPr>
          <p:nvPr/>
        </p:nvPicPr>
        <p:blipFill>
          <a:blip r:embed="rId9" cstate="print"/>
          <a:srcRect/>
          <a:stretch>
            <a:fillRect/>
          </a:stretch>
        </p:blipFill>
        <p:spPr bwMode="auto">
          <a:xfrm>
            <a:off x="1475656" y="5517232"/>
            <a:ext cx="288032" cy="432048"/>
          </a:xfrm>
          <a:prstGeom prst="rect">
            <a:avLst/>
          </a:prstGeom>
          <a:noFill/>
        </p:spPr>
      </p:pic>
      <p:sp>
        <p:nvSpPr>
          <p:cNvPr id="24" name="Textfeld 23"/>
          <p:cNvSpPr txBox="1"/>
          <p:nvPr/>
        </p:nvSpPr>
        <p:spPr>
          <a:xfrm>
            <a:off x="1907704" y="5589240"/>
            <a:ext cx="5150321" cy="369332"/>
          </a:xfrm>
          <a:prstGeom prst="rect">
            <a:avLst/>
          </a:prstGeom>
          <a:noFill/>
        </p:spPr>
        <p:txBody>
          <a:bodyPr wrap="none" rtlCol="0">
            <a:spAutoFit/>
          </a:bodyPr>
          <a:lstStyle/>
          <a:p>
            <a:r>
              <a:rPr lang="de-DE" dirty="0" smtClean="0"/>
              <a:t>Ist ein Fehler: Standkarten werden nicht geschmiert.</a:t>
            </a:r>
            <a:endParaRPr lang="de-DE" dirty="0"/>
          </a:p>
        </p:txBody>
      </p:sp>
      <p:pic>
        <p:nvPicPr>
          <p:cNvPr id="25" name="Picture 11" descr="E:\Dropbox\Doppelkopf\Karten\PikZehn.png"/>
          <p:cNvPicPr>
            <a:picLocks noChangeAspect="1" noChangeArrowheads="1"/>
          </p:cNvPicPr>
          <p:nvPr/>
        </p:nvPicPr>
        <p:blipFill>
          <a:blip r:embed="rId10" cstate="print"/>
          <a:srcRect/>
          <a:stretch>
            <a:fillRect/>
          </a:stretch>
        </p:blipFill>
        <p:spPr bwMode="auto">
          <a:xfrm>
            <a:off x="1475656" y="6021288"/>
            <a:ext cx="288032" cy="441980"/>
          </a:xfrm>
          <a:prstGeom prst="rect">
            <a:avLst/>
          </a:prstGeom>
          <a:noFill/>
        </p:spPr>
      </p:pic>
      <p:sp>
        <p:nvSpPr>
          <p:cNvPr id="26" name="Textfeld 25"/>
          <p:cNvSpPr txBox="1"/>
          <p:nvPr/>
        </p:nvSpPr>
        <p:spPr>
          <a:xfrm>
            <a:off x="1907704" y="6093296"/>
            <a:ext cx="6602448" cy="646331"/>
          </a:xfrm>
          <a:prstGeom prst="rect">
            <a:avLst/>
          </a:prstGeom>
          <a:noFill/>
        </p:spPr>
        <p:txBody>
          <a:bodyPr wrap="none" rtlCol="0">
            <a:spAutoFit/>
          </a:bodyPr>
          <a:lstStyle/>
          <a:p>
            <a:r>
              <a:rPr lang="de-DE" dirty="0" smtClean="0"/>
              <a:t>Ist die richtige Karte. Als nächstes wird der Partner Kreuz anschieben</a:t>
            </a:r>
            <a:br>
              <a:rPr lang="de-DE" dirty="0" smtClean="0"/>
            </a:br>
            <a:r>
              <a:rPr lang="de-DE" dirty="0" smtClean="0"/>
              <a:t>(die dritte Farbe).</a:t>
            </a:r>
            <a:endParaRPr lang="de-D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843523" cy="461665"/>
          </a:xfrm>
          <a:prstGeom prst="rect">
            <a:avLst/>
          </a:prstGeom>
          <a:noFill/>
        </p:spPr>
        <p:txBody>
          <a:bodyPr wrap="none" rtlCol="0">
            <a:spAutoFit/>
          </a:bodyPr>
          <a:lstStyle/>
          <a:p>
            <a:r>
              <a:rPr lang="de-DE" sz="2400" b="1" dirty="0" smtClean="0">
                <a:solidFill>
                  <a:schemeClr val="accent4">
                    <a:lumMod val="75000"/>
                  </a:schemeClr>
                </a:solidFill>
              </a:rPr>
              <a:t>4a. Finde Deinen Partner – Ansagen mit Mut</a:t>
            </a:r>
            <a:endParaRPr lang="de-DE" sz="2400" b="1" dirty="0">
              <a:solidFill>
                <a:schemeClr val="accent4">
                  <a:lumMod val="75000"/>
                </a:schemeClr>
              </a:solidFill>
            </a:endParaRPr>
          </a:p>
        </p:txBody>
      </p:sp>
      <p:sp>
        <p:nvSpPr>
          <p:cNvPr id="27" name="Textfeld 26"/>
          <p:cNvSpPr txBox="1"/>
          <p:nvPr/>
        </p:nvSpPr>
        <p:spPr>
          <a:xfrm>
            <a:off x="467544" y="2204864"/>
            <a:ext cx="7704856" cy="1477328"/>
          </a:xfrm>
          <a:prstGeom prst="rect">
            <a:avLst/>
          </a:prstGeom>
          <a:noFill/>
        </p:spPr>
        <p:txBody>
          <a:bodyPr wrap="square" rtlCol="0">
            <a:spAutoFit/>
          </a:bodyPr>
          <a:lstStyle/>
          <a:p>
            <a:pPr marL="180975" indent="-180975">
              <a:buFont typeface="Arial" pitchFamily="34" charset="0"/>
              <a:buChar char="•"/>
            </a:pPr>
            <a:r>
              <a:rPr lang="de-DE" dirty="0" smtClean="0"/>
              <a:t>Die starke Partei gewinnt durch deutliches Spiel.</a:t>
            </a:r>
          </a:p>
          <a:p>
            <a:pPr marL="180975" indent="-180975">
              <a:buFont typeface="Arial" pitchFamily="34" charset="0"/>
              <a:buChar char="•"/>
            </a:pPr>
            <a:r>
              <a:rPr lang="de-DE" dirty="0" smtClean="0"/>
              <a:t>Die schwache Partei gewinnt im Versteckspiel.</a:t>
            </a:r>
          </a:p>
          <a:p>
            <a:pPr marL="180975" indent="-180975">
              <a:buFont typeface="Arial" pitchFamily="34" charset="0"/>
              <a:buChar char="•"/>
            </a:pPr>
            <a:r>
              <a:rPr lang="de-DE" dirty="0" smtClean="0"/>
              <a:t>Re sagt bei einem Erwartungswert von 75+ an, Kontra bei 85+</a:t>
            </a:r>
          </a:p>
          <a:p>
            <a:pPr marL="180975" indent="-180975">
              <a:buFont typeface="Arial" pitchFamily="34" charset="0"/>
              <a:buChar char="•"/>
            </a:pPr>
            <a:r>
              <a:rPr lang="de-DE" dirty="0" smtClean="0"/>
              <a:t>Sage grundsätzlich zum „letzt‘ möglichen Zeitpunkt an“.</a:t>
            </a:r>
          </a:p>
          <a:p>
            <a:pPr marL="180975" indent="-180975">
              <a:buFont typeface="Arial" pitchFamily="34" charset="0"/>
              <a:buChar char="•"/>
            </a:pPr>
            <a:r>
              <a:rPr lang="de-DE" dirty="0" smtClean="0"/>
              <a:t>Jede vorzeitige Ansage enthält eine zusätzliche Information.</a:t>
            </a:r>
            <a:endParaRPr lang="de-DE" dirty="0"/>
          </a:p>
        </p:txBody>
      </p:sp>
      <p:sp>
        <p:nvSpPr>
          <p:cNvPr id="5" name="Textfeld 4"/>
          <p:cNvSpPr txBox="1"/>
          <p:nvPr/>
        </p:nvSpPr>
        <p:spPr>
          <a:xfrm>
            <a:off x="539552" y="4005064"/>
            <a:ext cx="7776864" cy="1631216"/>
          </a:xfrm>
          <a:prstGeom prst="rect">
            <a:avLst/>
          </a:prstGeom>
          <a:noFill/>
        </p:spPr>
        <p:txBody>
          <a:bodyPr wrap="square" rtlCol="0">
            <a:spAutoFit/>
          </a:bodyPr>
          <a:lstStyle/>
          <a:p>
            <a:r>
              <a:rPr lang="de-DE" sz="2000" b="1" dirty="0" smtClean="0">
                <a:solidFill>
                  <a:srgbClr val="00B050"/>
                </a:solidFill>
              </a:rPr>
              <a:t>Eine Ansage ist dann gerechtfertigt, wenn das Spiel in 50 % der Kartenverteilungen gewonnen werden kann. Werden mehr angesagte Spiele gewonnen als verloren, so hat die Ansage einen positiven Erwartungswert. Gute Spieler sagen 20 – 25% der Spiele an. Für Ansagen hilft eine Erwartungswertberechnung.</a:t>
            </a:r>
            <a:endParaRPr lang="de-DE" sz="2000" b="1" dirty="0">
              <a:solidFill>
                <a:srgbClr val="00B05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843523" cy="461665"/>
          </a:xfrm>
          <a:prstGeom prst="rect">
            <a:avLst/>
          </a:prstGeom>
          <a:noFill/>
        </p:spPr>
        <p:txBody>
          <a:bodyPr wrap="none" rtlCol="0">
            <a:spAutoFit/>
          </a:bodyPr>
          <a:lstStyle/>
          <a:p>
            <a:r>
              <a:rPr lang="de-DE" sz="2400" b="1" dirty="0" smtClean="0">
                <a:solidFill>
                  <a:schemeClr val="accent4">
                    <a:lumMod val="75000"/>
                  </a:schemeClr>
                </a:solidFill>
              </a:rPr>
              <a:t>4a. Finde Deinen Partner – Ansagen mit Mut</a:t>
            </a:r>
            <a:endParaRPr lang="de-DE" sz="2400" b="1" dirty="0">
              <a:solidFill>
                <a:schemeClr val="accent4">
                  <a:lumMod val="75000"/>
                </a:schemeClr>
              </a:solidFill>
            </a:endParaRPr>
          </a:p>
        </p:txBody>
      </p:sp>
      <p:sp>
        <p:nvSpPr>
          <p:cNvPr id="5" name="Textfeld 4"/>
          <p:cNvSpPr txBox="1"/>
          <p:nvPr/>
        </p:nvSpPr>
        <p:spPr>
          <a:xfrm>
            <a:off x="467544" y="2060848"/>
            <a:ext cx="4742324" cy="369332"/>
          </a:xfrm>
          <a:prstGeom prst="rect">
            <a:avLst/>
          </a:prstGeom>
          <a:noFill/>
        </p:spPr>
        <p:txBody>
          <a:bodyPr wrap="none" rtlCol="0">
            <a:spAutoFit/>
          </a:bodyPr>
          <a:lstStyle/>
          <a:p>
            <a:r>
              <a:rPr lang="de-DE" dirty="0" smtClean="0">
                <a:solidFill>
                  <a:schemeClr val="accent4">
                    <a:lumMod val="75000"/>
                  </a:schemeClr>
                </a:solidFill>
              </a:rPr>
              <a:t>Re vorab an 2. – 4. signalisiert </a:t>
            </a:r>
            <a:r>
              <a:rPr lang="de-DE" dirty="0" err="1" smtClean="0">
                <a:solidFill>
                  <a:schemeClr val="accent4">
                    <a:lumMod val="75000"/>
                  </a:schemeClr>
                </a:solidFill>
              </a:rPr>
              <a:t>Dulle</a:t>
            </a:r>
            <a:r>
              <a:rPr lang="de-DE" dirty="0" smtClean="0">
                <a:solidFill>
                  <a:schemeClr val="accent4">
                    <a:lumMod val="75000"/>
                  </a:schemeClr>
                </a:solidFill>
              </a:rPr>
              <a:t>/</a:t>
            </a:r>
            <a:r>
              <a:rPr lang="de-DE" dirty="0" err="1" smtClean="0">
                <a:solidFill>
                  <a:schemeClr val="accent4">
                    <a:lumMod val="75000"/>
                  </a:schemeClr>
                </a:solidFill>
              </a:rPr>
              <a:t>Doppeldulle</a:t>
            </a:r>
            <a:endParaRPr lang="de-DE" dirty="0">
              <a:solidFill>
                <a:schemeClr val="accent4">
                  <a:lumMod val="75000"/>
                </a:schemeClr>
              </a:solidFill>
            </a:endParaRPr>
          </a:p>
        </p:txBody>
      </p:sp>
      <p:sp>
        <p:nvSpPr>
          <p:cNvPr id="6" name="Textfeld 5"/>
          <p:cNvSpPr txBox="1"/>
          <p:nvPr/>
        </p:nvSpPr>
        <p:spPr>
          <a:xfrm>
            <a:off x="526728" y="2708920"/>
            <a:ext cx="7848872" cy="646331"/>
          </a:xfrm>
          <a:prstGeom prst="rect">
            <a:avLst/>
          </a:prstGeom>
          <a:noFill/>
        </p:spPr>
        <p:txBody>
          <a:bodyPr wrap="square" rtlCol="0">
            <a:spAutoFit/>
          </a:bodyPr>
          <a:lstStyle/>
          <a:p>
            <a:r>
              <a:rPr lang="de-DE" dirty="0" smtClean="0"/>
              <a:t>Jede Ansage außerhalb des „letzt‘ möglichen Zeitpunktes“ transportiert eine Information. Meistens ist diese Information „logisch“ herzuleiten. </a:t>
            </a:r>
            <a:endParaRPr lang="de-DE" dirty="0"/>
          </a:p>
        </p:txBody>
      </p:sp>
      <p:sp>
        <p:nvSpPr>
          <p:cNvPr id="7" name="Textfeld 6"/>
          <p:cNvSpPr txBox="1"/>
          <p:nvPr/>
        </p:nvSpPr>
        <p:spPr>
          <a:xfrm>
            <a:off x="526728" y="3573016"/>
            <a:ext cx="7848872" cy="1477328"/>
          </a:xfrm>
          <a:prstGeom prst="rect">
            <a:avLst/>
          </a:prstGeom>
          <a:noFill/>
        </p:spPr>
        <p:txBody>
          <a:bodyPr wrap="square" rtlCol="0">
            <a:spAutoFit/>
          </a:bodyPr>
          <a:lstStyle/>
          <a:p>
            <a:r>
              <a:rPr lang="de-DE" dirty="0" smtClean="0"/>
              <a:t>Ein Re „vorab“ bedeutet: Ich bin auf jeden Fall durch Trumpf zu erreichen. Wenn Du mein Partner bist und keine „sicheren“ Asse hast, spiel Trumpf. Du kannst auch einen </a:t>
            </a:r>
            <a:r>
              <a:rPr lang="de-DE" dirty="0" err="1" smtClean="0"/>
              <a:t>Fux</a:t>
            </a:r>
            <a:r>
              <a:rPr lang="de-DE" dirty="0" smtClean="0"/>
              <a:t> aufspielen. Einen anderen Sinn kann ein „Re vorab“ nicht machen.</a:t>
            </a:r>
            <a:br>
              <a:rPr lang="de-DE" dirty="0" smtClean="0"/>
            </a:br>
            <a:r>
              <a:rPr lang="de-DE" dirty="0" smtClean="0"/>
              <a:t/>
            </a:r>
            <a:br>
              <a:rPr lang="de-DE" dirty="0" smtClean="0"/>
            </a:br>
            <a:r>
              <a:rPr lang="de-DE" dirty="0" smtClean="0"/>
              <a:t>Dieses ist nur möglich mit einer </a:t>
            </a:r>
            <a:r>
              <a:rPr lang="de-DE" dirty="0" err="1" smtClean="0"/>
              <a:t>Dulle</a:t>
            </a:r>
            <a:r>
              <a:rPr lang="de-DE" dirty="0" smtClean="0"/>
              <a:t> an 2. oder </a:t>
            </a:r>
            <a:r>
              <a:rPr lang="de-DE" dirty="0" err="1" smtClean="0"/>
              <a:t>Doppeldulle</a:t>
            </a:r>
            <a:r>
              <a:rPr lang="de-DE" dirty="0" smtClean="0"/>
              <a:t> an 3. / 4.</a:t>
            </a:r>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843523" cy="461665"/>
          </a:xfrm>
          <a:prstGeom prst="rect">
            <a:avLst/>
          </a:prstGeom>
          <a:noFill/>
        </p:spPr>
        <p:txBody>
          <a:bodyPr wrap="none" rtlCol="0">
            <a:spAutoFit/>
          </a:bodyPr>
          <a:lstStyle/>
          <a:p>
            <a:r>
              <a:rPr lang="de-DE" sz="2400" b="1" dirty="0" smtClean="0">
                <a:solidFill>
                  <a:schemeClr val="accent4">
                    <a:lumMod val="75000"/>
                  </a:schemeClr>
                </a:solidFill>
              </a:rPr>
              <a:t>4a. Finde Deinen Partner – Ansagen mit Mut</a:t>
            </a:r>
            <a:endParaRPr lang="de-DE" sz="2400" b="1" dirty="0">
              <a:solidFill>
                <a:schemeClr val="accent4">
                  <a:lumMod val="75000"/>
                </a:schemeClr>
              </a:solidFill>
            </a:endParaRPr>
          </a:p>
        </p:txBody>
      </p:sp>
      <p:sp>
        <p:nvSpPr>
          <p:cNvPr id="5" name="Textfeld 4"/>
          <p:cNvSpPr txBox="1"/>
          <p:nvPr/>
        </p:nvSpPr>
        <p:spPr>
          <a:xfrm>
            <a:off x="467544" y="2060848"/>
            <a:ext cx="5637121" cy="369332"/>
          </a:xfrm>
          <a:prstGeom prst="rect">
            <a:avLst/>
          </a:prstGeom>
          <a:noFill/>
        </p:spPr>
        <p:txBody>
          <a:bodyPr wrap="none" rtlCol="0">
            <a:spAutoFit/>
          </a:bodyPr>
          <a:lstStyle/>
          <a:p>
            <a:r>
              <a:rPr lang="de-DE" dirty="0" smtClean="0">
                <a:solidFill>
                  <a:schemeClr val="accent4">
                    <a:lumMod val="75000"/>
                  </a:schemeClr>
                </a:solidFill>
              </a:rPr>
              <a:t>Re vorab bei liegender Karte signalisiert: Ich kann stechen.</a:t>
            </a:r>
            <a:endParaRPr lang="de-DE" dirty="0">
              <a:solidFill>
                <a:schemeClr val="accent4">
                  <a:lumMod val="75000"/>
                </a:schemeClr>
              </a:solidFill>
            </a:endParaRPr>
          </a:p>
        </p:txBody>
      </p:sp>
      <p:sp>
        <p:nvSpPr>
          <p:cNvPr id="6" name="Textfeld 5"/>
          <p:cNvSpPr txBox="1"/>
          <p:nvPr/>
        </p:nvSpPr>
        <p:spPr>
          <a:xfrm>
            <a:off x="467544" y="2780928"/>
            <a:ext cx="7992888" cy="2031325"/>
          </a:xfrm>
          <a:prstGeom prst="rect">
            <a:avLst/>
          </a:prstGeom>
          <a:noFill/>
        </p:spPr>
        <p:txBody>
          <a:bodyPr wrap="square" rtlCol="0">
            <a:spAutoFit/>
          </a:bodyPr>
          <a:lstStyle/>
          <a:p>
            <a:r>
              <a:rPr lang="de-DE" dirty="0" smtClean="0"/>
              <a:t>Wird ein As angespielt und an 2-4 wird sofort Re gesagt, dann bedeutet dieses: Ich werde dieses As stechen (einladende Abfrage). Der Partner kann nun:</a:t>
            </a:r>
          </a:p>
          <a:p>
            <a:endParaRPr lang="de-DE" dirty="0" smtClean="0"/>
          </a:p>
          <a:p>
            <a:pPr marL="342900" indent="-342900">
              <a:buFont typeface="+mj-lt"/>
              <a:buAutoNum type="arabicPeriod"/>
            </a:pPr>
            <a:r>
              <a:rPr lang="de-DE" dirty="0" smtClean="0"/>
              <a:t>Schmieren, da er/sie weiß, dass gestochen wird.</a:t>
            </a:r>
          </a:p>
          <a:p>
            <a:pPr marL="342900" indent="-342900">
              <a:buFont typeface="+mj-lt"/>
              <a:buAutoNum type="arabicPeriod"/>
            </a:pPr>
            <a:r>
              <a:rPr lang="de-DE" dirty="0" smtClean="0"/>
              <a:t>Abwerfen, aus gleichem Grund.</a:t>
            </a:r>
          </a:p>
          <a:p>
            <a:pPr marL="342900" indent="-342900">
              <a:buFont typeface="+mj-lt"/>
              <a:buAutoNum type="arabicPeriod"/>
            </a:pPr>
            <a:r>
              <a:rPr lang="de-DE" dirty="0" smtClean="0"/>
              <a:t>Als Ass-</a:t>
            </a:r>
            <a:r>
              <a:rPr lang="de-DE" dirty="0" err="1" smtClean="0"/>
              <a:t>InhaberIn</a:t>
            </a:r>
            <a:r>
              <a:rPr lang="de-DE" dirty="0" smtClean="0"/>
              <a:t> selbst eine Absage tätigen (mit „90“), damit der Re-Partner eine Karte abschmeißen kann. </a:t>
            </a:r>
            <a:endParaRPr lang="de-DE" dirty="0"/>
          </a:p>
        </p:txBody>
      </p:sp>
      <p:sp>
        <p:nvSpPr>
          <p:cNvPr id="7" name="Textfeld 6"/>
          <p:cNvSpPr txBox="1"/>
          <p:nvPr/>
        </p:nvSpPr>
        <p:spPr>
          <a:xfrm>
            <a:off x="467544" y="5013176"/>
            <a:ext cx="5944256" cy="369332"/>
          </a:xfrm>
          <a:prstGeom prst="rect">
            <a:avLst/>
          </a:prstGeom>
          <a:noFill/>
        </p:spPr>
        <p:txBody>
          <a:bodyPr wrap="none" rtlCol="0">
            <a:spAutoFit/>
          </a:bodyPr>
          <a:lstStyle/>
          <a:p>
            <a:r>
              <a:rPr lang="de-DE" dirty="0" smtClean="0"/>
              <a:t>Auch hier gibt es ansonsten keinen Grund das Re vorzuziehen.</a:t>
            </a: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843523" cy="461665"/>
          </a:xfrm>
          <a:prstGeom prst="rect">
            <a:avLst/>
          </a:prstGeom>
          <a:noFill/>
        </p:spPr>
        <p:txBody>
          <a:bodyPr wrap="none" rtlCol="0">
            <a:spAutoFit/>
          </a:bodyPr>
          <a:lstStyle/>
          <a:p>
            <a:r>
              <a:rPr lang="de-DE" sz="2400" b="1" dirty="0" smtClean="0">
                <a:solidFill>
                  <a:schemeClr val="accent4">
                    <a:lumMod val="75000"/>
                  </a:schemeClr>
                </a:solidFill>
              </a:rPr>
              <a:t>4a. Finde Deinen Partner – Ansagen mit Mut</a:t>
            </a:r>
            <a:endParaRPr lang="de-DE" sz="2400" b="1" dirty="0">
              <a:solidFill>
                <a:schemeClr val="accent4">
                  <a:lumMod val="75000"/>
                </a:schemeClr>
              </a:solidFill>
            </a:endParaRPr>
          </a:p>
        </p:txBody>
      </p:sp>
      <p:sp>
        <p:nvSpPr>
          <p:cNvPr id="5" name="Textfeld 4"/>
          <p:cNvSpPr txBox="1"/>
          <p:nvPr/>
        </p:nvSpPr>
        <p:spPr>
          <a:xfrm>
            <a:off x="467544" y="2060848"/>
            <a:ext cx="7033144" cy="369332"/>
          </a:xfrm>
          <a:prstGeom prst="rect">
            <a:avLst/>
          </a:prstGeom>
          <a:noFill/>
        </p:spPr>
        <p:txBody>
          <a:bodyPr wrap="none" rtlCol="0">
            <a:spAutoFit/>
          </a:bodyPr>
          <a:lstStyle/>
          <a:p>
            <a:r>
              <a:rPr lang="de-DE" dirty="0" smtClean="0">
                <a:solidFill>
                  <a:schemeClr val="accent4">
                    <a:lumMod val="75000"/>
                  </a:schemeClr>
                </a:solidFill>
              </a:rPr>
              <a:t>Re vorab bei Ausspiel bedeutet </a:t>
            </a:r>
            <a:r>
              <a:rPr lang="de-DE" dirty="0" err="1" smtClean="0">
                <a:solidFill>
                  <a:schemeClr val="accent4">
                    <a:lumMod val="75000"/>
                  </a:schemeClr>
                </a:solidFill>
              </a:rPr>
              <a:t>Doppeldulle</a:t>
            </a:r>
            <a:r>
              <a:rPr lang="de-DE" dirty="0" smtClean="0">
                <a:solidFill>
                  <a:schemeClr val="accent4">
                    <a:lumMod val="75000"/>
                  </a:schemeClr>
                </a:solidFill>
              </a:rPr>
              <a:t> oder  ein extrem starkes Blatt</a:t>
            </a:r>
            <a:endParaRPr lang="de-DE" dirty="0">
              <a:solidFill>
                <a:schemeClr val="accent4">
                  <a:lumMod val="75000"/>
                </a:schemeClr>
              </a:solidFill>
            </a:endParaRPr>
          </a:p>
        </p:txBody>
      </p:sp>
      <p:sp>
        <p:nvSpPr>
          <p:cNvPr id="6" name="Textfeld 5"/>
          <p:cNvSpPr txBox="1"/>
          <p:nvPr/>
        </p:nvSpPr>
        <p:spPr>
          <a:xfrm>
            <a:off x="467544" y="2708920"/>
            <a:ext cx="7992888" cy="2031325"/>
          </a:xfrm>
          <a:prstGeom prst="rect">
            <a:avLst/>
          </a:prstGeom>
          <a:noFill/>
        </p:spPr>
        <p:txBody>
          <a:bodyPr wrap="square" rtlCol="0">
            <a:spAutoFit/>
          </a:bodyPr>
          <a:lstStyle/>
          <a:p>
            <a:r>
              <a:rPr lang="de-DE" dirty="0" smtClean="0"/>
              <a:t>Sagt die Ausspielende Re vor Ausspiel, so kann das nur heißen: Ich gewinne auf jeden Fall, egal wie die Karten jetzt liegen. Dies sollte nur gemacht werden wenn:</a:t>
            </a:r>
          </a:p>
          <a:p>
            <a:endParaRPr lang="de-DE" dirty="0" smtClean="0"/>
          </a:p>
          <a:p>
            <a:pPr marL="342900" indent="-342900">
              <a:buFont typeface="+mj-lt"/>
              <a:buAutoNum type="arabicPeriod"/>
            </a:pPr>
            <a:r>
              <a:rPr lang="de-DE" dirty="0" smtClean="0"/>
              <a:t>Ich Doppel-</a:t>
            </a:r>
            <a:r>
              <a:rPr lang="de-DE" dirty="0" err="1" smtClean="0"/>
              <a:t>Dulle</a:t>
            </a:r>
            <a:r>
              <a:rPr lang="de-DE" dirty="0" smtClean="0"/>
              <a:t> halte. In diesem Fall sollte ich eine Trumpf-Karte mit hoher Augenzahl spielen (</a:t>
            </a:r>
            <a:r>
              <a:rPr lang="de-DE" dirty="0" err="1" smtClean="0"/>
              <a:t>Fux</a:t>
            </a:r>
            <a:r>
              <a:rPr lang="de-DE" dirty="0" smtClean="0"/>
              <a:t> oder Karo 10).</a:t>
            </a:r>
          </a:p>
          <a:p>
            <a:pPr marL="342900" indent="-342900">
              <a:buFont typeface="+mj-lt"/>
              <a:buAutoNum type="arabicPeriod"/>
            </a:pPr>
            <a:r>
              <a:rPr lang="de-DE" dirty="0" smtClean="0"/>
              <a:t>Ich einen sehr hohen Erwartungswert meiner Karte habe (100+). In diesem Fall spiele ich ein Fehl-Ass vor.</a:t>
            </a:r>
            <a:endParaRPr lang="de-DE" dirty="0"/>
          </a:p>
        </p:txBody>
      </p:sp>
      <p:sp>
        <p:nvSpPr>
          <p:cNvPr id="7" name="Textfeld 6"/>
          <p:cNvSpPr txBox="1"/>
          <p:nvPr/>
        </p:nvSpPr>
        <p:spPr>
          <a:xfrm>
            <a:off x="395536" y="4797152"/>
            <a:ext cx="7776864" cy="923330"/>
          </a:xfrm>
          <a:prstGeom prst="rect">
            <a:avLst/>
          </a:prstGeom>
          <a:noFill/>
        </p:spPr>
        <p:txBody>
          <a:bodyPr wrap="square" rtlCol="0">
            <a:spAutoFit/>
          </a:bodyPr>
          <a:lstStyle/>
          <a:p>
            <a:r>
              <a:rPr lang="de-DE" b="1" dirty="0" smtClean="0">
                <a:solidFill>
                  <a:srgbClr val="00B050"/>
                </a:solidFill>
              </a:rPr>
              <a:t>Merke: Re mit Ausspiel einer Fehlkarte zeigt keine Doppel-</a:t>
            </a:r>
            <a:r>
              <a:rPr lang="de-DE" b="1" dirty="0" err="1" smtClean="0">
                <a:solidFill>
                  <a:srgbClr val="00B050"/>
                </a:solidFill>
              </a:rPr>
              <a:t>Dulle</a:t>
            </a:r>
            <a:r>
              <a:rPr lang="de-DE" b="1" dirty="0" smtClean="0">
                <a:solidFill>
                  <a:srgbClr val="00B050"/>
                </a:solidFill>
              </a:rPr>
              <a:t> an. Ein </a:t>
            </a:r>
            <a:r>
              <a:rPr lang="de-DE" b="1" dirty="0" err="1" smtClean="0">
                <a:solidFill>
                  <a:srgbClr val="00B050"/>
                </a:solidFill>
              </a:rPr>
              <a:t>Fuxsaufspiel</a:t>
            </a:r>
            <a:r>
              <a:rPr lang="de-DE" b="1" dirty="0" smtClean="0">
                <a:solidFill>
                  <a:srgbClr val="00B050"/>
                </a:solidFill>
              </a:rPr>
              <a:t> ohne Re-Ansage kommt häufig von einem schwachen Kontra-Mann der hofft, dass der Partner eine </a:t>
            </a:r>
            <a:r>
              <a:rPr lang="de-DE" b="1" dirty="0" err="1" smtClean="0">
                <a:solidFill>
                  <a:srgbClr val="00B050"/>
                </a:solidFill>
              </a:rPr>
              <a:t>Dulle</a:t>
            </a:r>
            <a:r>
              <a:rPr lang="de-DE" b="1" dirty="0" smtClean="0">
                <a:solidFill>
                  <a:srgbClr val="00B050"/>
                </a:solidFill>
              </a:rPr>
              <a:t> hält und dann schwarze Asse fahren kann.</a:t>
            </a:r>
            <a:endParaRPr lang="de-DE" b="1"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HB EDBC Training</a:t>
            </a:r>
            <a:endParaRPr lang="de-DE" dirty="0"/>
          </a:p>
        </p:txBody>
      </p:sp>
      <p:sp>
        <p:nvSpPr>
          <p:cNvPr id="4" name="Textfeld 3"/>
          <p:cNvSpPr txBox="1"/>
          <p:nvPr/>
        </p:nvSpPr>
        <p:spPr>
          <a:xfrm>
            <a:off x="467544" y="1628800"/>
            <a:ext cx="1690527" cy="461665"/>
          </a:xfrm>
          <a:prstGeom prst="rect">
            <a:avLst/>
          </a:prstGeom>
          <a:noFill/>
        </p:spPr>
        <p:txBody>
          <a:bodyPr wrap="none" rtlCol="0">
            <a:spAutoFit/>
          </a:bodyPr>
          <a:lstStyle/>
          <a:p>
            <a:r>
              <a:rPr lang="de-DE" sz="2400" b="1" dirty="0" smtClean="0">
                <a:solidFill>
                  <a:schemeClr val="accent4">
                    <a:lumMod val="75000"/>
                  </a:schemeClr>
                </a:solidFill>
              </a:rPr>
              <a:t>Motivation:</a:t>
            </a:r>
            <a:endParaRPr lang="de-DE" sz="2400" b="1" dirty="0">
              <a:solidFill>
                <a:schemeClr val="accent4">
                  <a:lumMod val="75000"/>
                </a:schemeClr>
              </a:solidFill>
            </a:endParaRPr>
          </a:p>
        </p:txBody>
      </p:sp>
      <p:sp>
        <p:nvSpPr>
          <p:cNvPr id="19" name="Textfeld 18"/>
          <p:cNvSpPr txBox="1"/>
          <p:nvPr/>
        </p:nvSpPr>
        <p:spPr>
          <a:xfrm>
            <a:off x="395536" y="2226048"/>
            <a:ext cx="8136904" cy="4524315"/>
          </a:xfrm>
          <a:prstGeom prst="rect">
            <a:avLst/>
          </a:prstGeom>
          <a:noFill/>
        </p:spPr>
        <p:txBody>
          <a:bodyPr wrap="square" rtlCol="0">
            <a:spAutoFit/>
          </a:bodyPr>
          <a:lstStyle/>
          <a:p>
            <a:pPr marL="180975" indent="-180975">
              <a:buFont typeface="Arial" pitchFamily="34" charset="0"/>
              <a:buChar char="•"/>
            </a:pPr>
            <a:r>
              <a:rPr lang="de-DE" sz="2400" dirty="0" smtClean="0"/>
              <a:t>Es gibt bei jedem Strategiespiel – und </a:t>
            </a:r>
            <a:r>
              <a:rPr lang="de-DE" sz="2400" dirty="0" err="1" smtClean="0"/>
              <a:t>Doko</a:t>
            </a:r>
            <a:r>
              <a:rPr lang="de-DE" sz="2400" dirty="0" smtClean="0"/>
              <a:t> ist ein Strategiespiel – bestimmte „Spielzüge“ die erfolgreich sind, und andere, die es nicht sind.</a:t>
            </a:r>
          </a:p>
          <a:p>
            <a:pPr marL="180975" indent="-180975">
              <a:buFont typeface="Arial" pitchFamily="34" charset="0"/>
              <a:buChar char="•"/>
            </a:pPr>
            <a:r>
              <a:rPr lang="de-DE" sz="2400" dirty="0" smtClean="0"/>
              <a:t>In anderen Bereichen – Schach, Skat, Bridge – gibt es zuhauf Bücher, theoretische Abhandlungen und anderes; im </a:t>
            </a:r>
            <a:r>
              <a:rPr lang="de-DE" sz="2400" dirty="0" err="1" smtClean="0"/>
              <a:t>Doko</a:t>
            </a:r>
            <a:r>
              <a:rPr lang="de-DE" sz="2400" dirty="0" smtClean="0"/>
              <a:t> ist das sehr gering (ein gutes Buch und das sog. „Essener System“, was so </a:t>
            </a:r>
            <a:r>
              <a:rPr lang="de-DE" sz="2400" dirty="0" err="1" smtClean="0"/>
              <a:t>theorielastig</a:t>
            </a:r>
            <a:r>
              <a:rPr lang="de-DE" sz="2400" dirty="0" smtClean="0"/>
              <a:t> ist, dass man es nicht versteht).</a:t>
            </a:r>
          </a:p>
          <a:p>
            <a:pPr marL="180975" indent="-180975">
              <a:buFont typeface="Arial" pitchFamily="34" charset="0"/>
              <a:buChar char="•"/>
            </a:pPr>
            <a:r>
              <a:rPr lang="de-DE" sz="2400" dirty="0" smtClean="0"/>
              <a:t>Die „20 goldenen Regeln“ sind aus unserer Sicht das Mindestmaß an Taktik, dass gekannt werden sollte, um Doppelkopf als Turnierspiel (nach Regeln des DDV) erfolgreich zu spielen. </a:t>
            </a:r>
          </a:p>
          <a:p>
            <a:pPr marL="180975" indent="-180975">
              <a:buFont typeface="Arial" pitchFamily="34" charset="0"/>
              <a:buChar char="•"/>
            </a:pPr>
            <a:endParaRPr lang="de-DE"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710683" cy="461665"/>
          </a:xfrm>
          <a:prstGeom prst="rect">
            <a:avLst/>
          </a:prstGeom>
          <a:noFill/>
        </p:spPr>
        <p:txBody>
          <a:bodyPr wrap="none" rtlCol="0">
            <a:spAutoFit/>
          </a:bodyPr>
          <a:lstStyle/>
          <a:p>
            <a:r>
              <a:rPr lang="de-DE" sz="2400" b="1" dirty="0" smtClean="0">
                <a:solidFill>
                  <a:schemeClr val="accent4">
                    <a:lumMod val="75000"/>
                  </a:schemeClr>
                </a:solidFill>
              </a:rPr>
              <a:t>4b. Zeige Dich: Absagen – mit Umsicht und Vorsicht</a:t>
            </a:r>
            <a:endParaRPr lang="de-DE" sz="2400" b="1" dirty="0">
              <a:solidFill>
                <a:schemeClr val="accent4">
                  <a:lumMod val="75000"/>
                </a:schemeClr>
              </a:solidFill>
            </a:endParaRPr>
          </a:p>
        </p:txBody>
      </p:sp>
      <p:sp>
        <p:nvSpPr>
          <p:cNvPr id="6" name="Textfeld 5"/>
          <p:cNvSpPr txBox="1"/>
          <p:nvPr/>
        </p:nvSpPr>
        <p:spPr>
          <a:xfrm>
            <a:off x="539552" y="2636912"/>
            <a:ext cx="7848872" cy="1477328"/>
          </a:xfrm>
          <a:prstGeom prst="rect">
            <a:avLst/>
          </a:prstGeom>
          <a:noFill/>
        </p:spPr>
        <p:txBody>
          <a:bodyPr wrap="square" rtlCol="0">
            <a:spAutoFit/>
          </a:bodyPr>
          <a:lstStyle/>
          <a:p>
            <a:pPr marL="177800" indent="-177800">
              <a:buFont typeface="Arial" pitchFamily="34" charset="0"/>
              <a:buChar char="•"/>
            </a:pPr>
            <a:r>
              <a:rPr lang="de-DE" dirty="0" smtClean="0"/>
              <a:t>Eine Ansage kostet konstant 2 Punkte (verloren hätte man auch ohne die Ansage).</a:t>
            </a:r>
          </a:p>
          <a:p>
            <a:pPr marL="177800" indent="-177800">
              <a:buFont typeface="Arial" pitchFamily="34" charset="0"/>
              <a:buChar char="•"/>
            </a:pPr>
            <a:r>
              <a:rPr lang="de-DE" dirty="0" smtClean="0"/>
              <a:t>Eine Absage ist meist teurer: Im Erfolgsfall bringt sie nur einen Punkt mehr, bei Misserfolg werden 8 Punkte verloren.</a:t>
            </a:r>
          </a:p>
          <a:p>
            <a:pPr marL="177800" indent="-177800">
              <a:buFont typeface="Arial" pitchFamily="34" charset="0"/>
              <a:buChar char="•"/>
            </a:pPr>
            <a:r>
              <a:rPr lang="de-DE" dirty="0" smtClean="0"/>
              <a:t>Dem zufolge benötigt eine Absage schon die Sicherheit von 8/9 also 88,89 %.</a:t>
            </a:r>
            <a:endParaRPr lang="de-DE" dirty="0"/>
          </a:p>
        </p:txBody>
      </p:sp>
      <p:sp>
        <p:nvSpPr>
          <p:cNvPr id="8" name="Textfeld 7"/>
          <p:cNvSpPr txBox="1"/>
          <p:nvPr/>
        </p:nvSpPr>
        <p:spPr>
          <a:xfrm>
            <a:off x="467544" y="4293096"/>
            <a:ext cx="7632848" cy="1015663"/>
          </a:xfrm>
          <a:prstGeom prst="rect">
            <a:avLst/>
          </a:prstGeom>
          <a:noFill/>
        </p:spPr>
        <p:txBody>
          <a:bodyPr wrap="square" rtlCol="0">
            <a:spAutoFit/>
          </a:bodyPr>
          <a:lstStyle/>
          <a:p>
            <a:r>
              <a:rPr lang="de-DE" sz="2000" b="1" dirty="0" smtClean="0">
                <a:solidFill>
                  <a:srgbClr val="00B050"/>
                </a:solidFill>
              </a:rPr>
              <a:t>Eine Absage sollte dann getätigt werden, wenn sie dem Partner zusätzlich Informationen vermittelt. „Nur“ für einen Punkt sollte die Absage nur dann getätigt werden, wenn sie absolut sicher ist.</a:t>
            </a:r>
            <a:r>
              <a:rPr lang="de-DE" dirty="0" smtClean="0"/>
              <a:t> </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273200"/>
            <a:ext cx="6940105" cy="461665"/>
          </a:xfrm>
          <a:prstGeom prst="rect">
            <a:avLst/>
          </a:prstGeom>
          <a:noFill/>
        </p:spPr>
        <p:txBody>
          <a:bodyPr wrap="none" rtlCol="0">
            <a:spAutoFit/>
          </a:bodyPr>
          <a:lstStyle/>
          <a:p>
            <a:r>
              <a:rPr lang="de-DE" sz="2400" b="1" dirty="0" smtClean="0">
                <a:solidFill>
                  <a:schemeClr val="accent4">
                    <a:lumMod val="75000"/>
                  </a:schemeClr>
                </a:solidFill>
              </a:rPr>
              <a:t>4c. Für Fortgeschrittene: Konventionen und Abfragen</a:t>
            </a:r>
            <a:endParaRPr lang="de-DE" sz="2400" b="1" dirty="0">
              <a:solidFill>
                <a:schemeClr val="accent4">
                  <a:lumMod val="75000"/>
                </a:schemeClr>
              </a:solidFill>
            </a:endParaRPr>
          </a:p>
        </p:txBody>
      </p:sp>
      <p:sp>
        <p:nvSpPr>
          <p:cNvPr id="5" name="Textfeld 4"/>
          <p:cNvSpPr txBox="1"/>
          <p:nvPr/>
        </p:nvSpPr>
        <p:spPr>
          <a:xfrm>
            <a:off x="467544" y="1696865"/>
            <a:ext cx="7848872" cy="5078313"/>
          </a:xfrm>
          <a:prstGeom prst="rect">
            <a:avLst/>
          </a:prstGeom>
          <a:noFill/>
        </p:spPr>
        <p:txBody>
          <a:bodyPr wrap="square" rtlCol="0">
            <a:spAutoFit/>
          </a:bodyPr>
          <a:lstStyle/>
          <a:p>
            <a:r>
              <a:rPr lang="de-DE" dirty="0" smtClean="0"/>
              <a:t>Fortgeschrittene spielen mit Konventionen und Abfragen. Konventionen ergeben sich aus „</a:t>
            </a:r>
            <a:r>
              <a:rPr lang="de-DE" dirty="0" err="1" smtClean="0"/>
              <a:t>best</a:t>
            </a:r>
            <a:r>
              <a:rPr lang="de-DE" dirty="0" smtClean="0"/>
              <a:t> </a:t>
            </a:r>
            <a:r>
              <a:rPr lang="de-DE" dirty="0" err="1" smtClean="0"/>
              <a:t>practices</a:t>
            </a:r>
            <a:r>
              <a:rPr lang="de-DE" dirty="0" smtClean="0"/>
              <a:t>“ (so macht man es) und werden durch „legale“ Aktionen durchgeführt:</a:t>
            </a:r>
          </a:p>
          <a:p>
            <a:endParaRPr lang="de-DE" dirty="0" smtClean="0"/>
          </a:p>
          <a:p>
            <a:pPr marL="177800" indent="-177800">
              <a:buFont typeface="Arial" pitchFamily="34" charset="0"/>
              <a:buChar char="•"/>
            </a:pPr>
            <a:r>
              <a:rPr lang="de-DE" dirty="0" smtClean="0"/>
              <a:t>Zeitpunkt der An-/Absage (verfrüht oder zum „letzen Zeitpunkt“).</a:t>
            </a:r>
          </a:p>
          <a:p>
            <a:pPr marL="177800" indent="-177800">
              <a:buFont typeface="Arial" pitchFamily="34" charset="0"/>
              <a:buChar char="•"/>
            </a:pPr>
            <a:r>
              <a:rPr lang="de-DE" dirty="0" smtClean="0"/>
              <a:t>Legen oder nichtlegen bestimmter Karten.</a:t>
            </a:r>
          </a:p>
          <a:p>
            <a:pPr marL="177800" indent="-177800">
              <a:buFont typeface="Arial" pitchFamily="34" charset="0"/>
              <a:buChar char="•"/>
            </a:pPr>
            <a:r>
              <a:rPr lang="de-DE" dirty="0" smtClean="0"/>
              <a:t>Abwurf bestimmter Karten (3. Farbregel).</a:t>
            </a:r>
          </a:p>
          <a:p>
            <a:pPr marL="177800" indent="-177800">
              <a:buFont typeface="Arial" pitchFamily="34" charset="0"/>
              <a:buChar char="•"/>
            </a:pPr>
            <a:r>
              <a:rPr lang="de-DE" dirty="0" smtClean="0"/>
              <a:t>Spielen von Signalkarten (</a:t>
            </a:r>
            <a:r>
              <a:rPr lang="de-DE" dirty="0" err="1" smtClean="0"/>
              <a:t>Dulle</a:t>
            </a:r>
            <a:r>
              <a:rPr lang="de-DE" dirty="0" smtClean="0"/>
              <a:t> vor, </a:t>
            </a:r>
            <a:r>
              <a:rPr lang="de-DE" dirty="0" err="1" smtClean="0"/>
              <a:t>Fux</a:t>
            </a:r>
            <a:r>
              <a:rPr lang="de-DE" dirty="0" smtClean="0"/>
              <a:t> mit Re-Ansage).</a:t>
            </a:r>
          </a:p>
          <a:p>
            <a:pPr marL="177800" indent="-177800">
              <a:buFont typeface="Arial" pitchFamily="34" charset="0"/>
              <a:buChar char="•"/>
            </a:pPr>
            <a:endParaRPr lang="de-DE" dirty="0" smtClean="0"/>
          </a:p>
          <a:p>
            <a:r>
              <a:rPr lang="de-DE" dirty="0" smtClean="0"/>
              <a:t>Einiger dieser Konventionen kommen aus dem Bridge, bei denen Konventionen zum normalen Spiel-</a:t>
            </a:r>
            <a:r>
              <a:rPr lang="de-DE" dirty="0" err="1" smtClean="0"/>
              <a:t>Repatoir</a:t>
            </a:r>
            <a:r>
              <a:rPr lang="de-DE" dirty="0" smtClean="0"/>
              <a:t> gehören.</a:t>
            </a:r>
          </a:p>
          <a:p>
            <a:endParaRPr lang="de-DE" dirty="0" smtClean="0"/>
          </a:p>
          <a:p>
            <a:r>
              <a:rPr lang="de-DE" dirty="0" smtClean="0"/>
              <a:t>Es gibt „natürliche Konventionen“ und „künstliche Konventionen“. Natürliche Konventionen entstehen aus sog. „</a:t>
            </a:r>
            <a:r>
              <a:rPr lang="de-DE" dirty="0" err="1" smtClean="0"/>
              <a:t>best</a:t>
            </a:r>
            <a:r>
              <a:rPr lang="de-DE" dirty="0" smtClean="0"/>
              <a:t> </a:t>
            </a:r>
            <a:r>
              <a:rPr lang="de-DE" dirty="0" err="1" smtClean="0"/>
              <a:t>practices</a:t>
            </a:r>
            <a:r>
              <a:rPr lang="de-DE" dirty="0" smtClean="0"/>
              <a:t>“. Sie gibt es bei jedem Spiel (z.B. Eröffnungslehre beim Schach). Künstliche Konventionen sind „offene Absprachen“. Da „jeder und jede“ sie kennt, sie diskutiert und veröffentlicht werden, finden sie im Turnierdoppelkopf sehr häufig Anwendung und werden nicht als </a:t>
            </a:r>
            <a:r>
              <a:rPr lang="de-DE" dirty="0" err="1" smtClean="0"/>
              <a:t>Regelwiedrig</a:t>
            </a:r>
            <a:r>
              <a:rPr lang="de-DE" dirty="0" smtClean="0"/>
              <a:t> vom Schiedsrichter geahndet. </a:t>
            </a:r>
            <a:endParaRPr lang="de-D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273200"/>
            <a:ext cx="6940105" cy="461665"/>
          </a:xfrm>
          <a:prstGeom prst="rect">
            <a:avLst/>
          </a:prstGeom>
          <a:noFill/>
        </p:spPr>
        <p:txBody>
          <a:bodyPr wrap="none" rtlCol="0">
            <a:spAutoFit/>
          </a:bodyPr>
          <a:lstStyle/>
          <a:p>
            <a:r>
              <a:rPr lang="de-DE" sz="2400" b="1" dirty="0" smtClean="0">
                <a:solidFill>
                  <a:schemeClr val="accent4">
                    <a:lumMod val="75000"/>
                  </a:schemeClr>
                </a:solidFill>
              </a:rPr>
              <a:t>4c. Für Fortgeschrittene: Konventionen und Abfragen</a:t>
            </a:r>
            <a:endParaRPr lang="de-DE" sz="2400" b="1" dirty="0">
              <a:solidFill>
                <a:schemeClr val="accent4">
                  <a:lumMod val="75000"/>
                </a:schemeClr>
              </a:solidFill>
            </a:endParaRPr>
          </a:p>
        </p:txBody>
      </p:sp>
      <p:sp>
        <p:nvSpPr>
          <p:cNvPr id="6" name="Textfeld 5"/>
          <p:cNvSpPr txBox="1"/>
          <p:nvPr/>
        </p:nvSpPr>
        <p:spPr>
          <a:xfrm>
            <a:off x="539552" y="1917590"/>
            <a:ext cx="3954416" cy="369332"/>
          </a:xfrm>
          <a:prstGeom prst="rect">
            <a:avLst/>
          </a:prstGeom>
          <a:noFill/>
        </p:spPr>
        <p:txBody>
          <a:bodyPr wrap="none" rtlCol="0">
            <a:spAutoFit/>
          </a:bodyPr>
          <a:lstStyle/>
          <a:p>
            <a:r>
              <a:rPr lang="de-DE" b="1" dirty="0" smtClean="0">
                <a:solidFill>
                  <a:srgbClr val="00B050"/>
                </a:solidFill>
              </a:rPr>
              <a:t>Beispiel für eine natürliche Konvention:</a:t>
            </a:r>
            <a:endParaRPr lang="de-DE" b="1" dirty="0">
              <a:solidFill>
                <a:srgbClr val="00B050"/>
              </a:solidFill>
            </a:endParaRPr>
          </a:p>
        </p:txBody>
      </p:sp>
      <p:pic>
        <p:nvPicPr>
          <p:cNvPr id="10242" name="Picture 2" descr="E:\Dropbox\Doppelkopf\Karten\KreuzZehn.png"/>
          <p:cNvPicPr>
            <a:picLocks noChangeAspect="1" noChangeArrowheads="1"/>
          </p:cNvPicPr>
          <p:nvPr/>
        </p:nvPicPr>
        <p:blipFill>
          <a:blip r:embed="rId2" cstate="print"/>
          <a:srcRect/>
          <a:stretch>
            <a:fillRect/>
          </a:stretch>
        </p:blipFill>
        <p:spPr bwMode="auto">
          <a:xfrm>
            <a:off x="7308304" y="2348880"/>
            <a:ext cx="571500" cy="857250"/>
          </a:xfrm>
          <a:prstGeom prst="rect">
            <a:avLst/>
          </a:prstGeom>
          <a:noFill/>
        </p:spPr>
      </p:pic>
      <p:pic>
        <p:nvPicPr>
          <p:cNvPr id="10243" name="Picture 3" descr="E:\Dropbox\Doppelkopf\Karten\KreuzDame.png"/>
          <p:cNvPicPr>
            <a:picLocks noChangeAspect="1" noChangeArrowheads="1"/>
          </p:cNvPicPr>
          <p:nvPr/>
        </p:nvPicPr>
        <p:blipFill>
          <a:blip r:embed="rId3" cstate="print"/>
          <a:srcRect/>
          <a:stretch>
            <a:fillRect/>
          </a:stretch>
        </p:blipFill>
        <p:spPr bwMode="auto">
          <a:xfrm>
            <a:off x="1229880" y="2348880"/>
            <a:ext cx="571500" cy="857250"/>
          </a:xfrm>
          <a:prstGeom prst="rect">
            <a:avLst/>
          </a:prstGeom>
          <a:noFill/>
        </p:spPr>
      </p:pic>
      <p:pic>
        <p:nvPicPr>
          <p:cNvPr id="10244" name="Picture 4" descr="E:\Dropbox\Doppelkopf\Karten\KaroZehn.png"/>
          <p:cNvPicPr>
            <a:picLocks noChangeAspect="1" noChangeArrowheads="1"/>
          </p:cNvPicPr>
          <p:nvPr/>
        </p:nvPicPr>
        <p:blipFill>
          <a:blip r:embed="rId4" cstate="print"/>
          <a:srcRect/>
          <a:stretch>
            <a:fillRect/>
          </a:stretch>
        </p:blipFill>
        <p:spPr bwMode="auto">
          <a:xfrm>
            <a:off x="4882650" y="2348880"/>
            <a:ext cx="552450" cy="847725"/>
          </a:xfrm>
          <a:prstGeom prst="rect">
            <a:avLst/>
          </a:prstGeom>
          <a:noFill/>
        </p:spPr>
      </p:pic>
      <p:pic>
        <p:nvPicPr>
          <p:cNvPr id="10245" name="Picture 5" descr="E:\Dropbox\Doppelkopf\Karten\KaroDame.png"/>
          <p:cNvPicPr>
            <a:picLocks noChangeAspect="1" noChangeArrowheads="1"/>
          </p:cNvPicPr>
          <p:nvPr/>
        </p:nvPicPr>
        <p:blipFill>
          <a:blip r:embed="rId5" cstate="print"/>
          <a:srcRect/>
          <a:stretch>
            <a:fillRect/>
          </a:stretch>
        </p:blipFill>
        <p:spPr bwMode="auto">
          <a:xfrm>
            <a:off x="3037215" y="2348880"/>
            <a:ext cx="571500" cy="857250"/>
          </a:xfrm>
          <a:prstGeom prst="rect">
            <a:avLst/>
          </a:prstGeom>
          <a:noFill/>
        </p:spPr>
      </p:pic>
      <p:pic>
        <p:nvPicPr>
          <p:cNvPr id="10246" name="Picture 6" descr="E:\Dropbox\Doppelkopf\Karten\KaroAs.png"/>
          <p:cNvPicPr>
            <a:picLocks noChangeAspect="1" noChangeArrowheads="1"/>
          </p:cNvPicPr>
          <p:nvPr/>
        </p:nvPicPr>
        <p:blipFill>
          <a:blip r:embed="rId6" cstate="print"/>
          <a:srcRect/>
          <a:stretch>
            <a:fillRect/>
          </a:stretch>
        </p:blipFill>
        <p:spPr bwMode="auto">
          <a:xfrm>
            <a:off x="4273855" y="2348880"/>
            <a:ext cx="561975" cy="838200"/>
          </a:xfrm>
          <a:prstGeom prst="rect">
            <a:avLst/>
          </a:prstGeom>
          <a:noFill/>
        </p:spPr>
      </p:pic>
      <p:pic>
        <p:nvPicPr>
          <p:cNvPr id="10247" name="Picture 7" descr="E:\Dropbox\Doppelkopf\Karten\HerzZehn.png"/>
          <p:cNvPicPr>
            <a:picLocks noChangeAspect="1" noChangeArrowheads="1"/>
          </p:cNvPicPr>
          <p:nvPr/>
        </p:nvPicPr>
        <p:blipFill>
          <a:blip r:embed="rId7" cstate="print"/>
          <a:srcRect/>
          <a:stretch>
            <a:fillRect/>
          </a:stretch>
        </p:blipFill>
        <p:spPr bwMode="auto">
          <a:xfrm>
            <a:off x="611560" y="2348880"/>
            <a:ext cx="571500" cy="857250"/>
          </a:xfrm>
          <a:prstGeom prst="rect">
            <a:avLst/>
          </a:prstGeom>
          <a:noFill/>
        </p:spPr>
      </p:pic>
      <p:pic>
        <p:nvPicPr>
          <p:cNvPr id="10248" name="Picture 8" descr="E:\Dropbox\Doppelkopf\Karten\HerzDame.png"/>
          <p:cNvPicPr>
            <a:picLocks noChangeAspect="1" noChangeArrowheads="1"/>
          </p:cNvPicPr>
          <p:nvPr/>
        </p:nvPicPr>
        <p:blipFill>
          <a:blip r:embed="rId8" cstate="print"/>
          <a:srcRect/>
          <a:stretch>
            <a:fillRect/>
          </a:stretch>
        </p:blipFill>
        <p:spPr bwMode="auto">
          <a:xfrm>
            <a:off x="2456995" y="2348880"/>
            <a:ext cx="533400" cy="847725"/>
          </a:xfrm>
          <a:prstGeom prst="rect">
            <a:avLst/>
          </a:prstGeom>
          <a:noFill/>
        </p:spPr>
      </p:pic>
      <p:pic>
        <p:nvPicPr>
          <p:cNvPr id="10249" name="Picture 9" descr="E:\Dropbox\Doppelkopf\Karten\PikZehn.png"/>
          <p:cNvPicPr>
            <a:picLocks noChangeAspect="1" noChangeArrowheads="1"/>
          </p:cNvPicPr>
          <p:nvPr/>
        </p:nvPicPr>
        <p:blipFill>
          <a:blip r:embed="rId9" cstate="print"/>
          <a:srcRect/>
          <a:stretch>
            <a:fillRect/>
          </a:stretch>
        </p:blipFill>
        <p:spPr bwMode="auto">
          <a:xfrm>
            <a:off x="6090715" y="2348880"/>
            <a:ext cx="552450" cy="847725"/>
          </a:xfrm>
          <a:prstGeom prst="rect">
            <a:avLst/>
          </a:prstGeom>
          <a:noFill/>
        </p:spPr>
      </p:pic>
      <p:pic>
        <p:nvPicPr>
          <p:cNvPr id="10250" name="Picture 10" descr="E:\Dropbox\Doppelkopf\Karten\PikNeun.png"/>
          <p:cNvPicPr>
            <a:picLocks noChangeAspect="1" noChangeArrowheads="1"/>
          </p:cNvPicPr>
          <p:nvPr/>
        </p:nvPicPr>
        <p:blipFill>
          <a:blip r:embed="rId10" cstate="print"/>
          <a:srcRect/>
          <a:stretch>
            <a:fillRect/>
          </a:stretch>
        </p:blipFill>
        <p:spPr bwMode="auto">
          <a:xfrm>
            <a:off x="6689985" y="2348880"/>
            <a:ext cx="571500" cy="857250"/>
          </a:xfrm>
          <a:prstGeom prst="rect">
            <a:avLst/>
          </a:prstGeom>
          <a:noFill/>
        </p:spPr>
      </p:pic>
      <p:pic>
        <p:nvPicPr>
          <p:cNvPr id="10251" name="Picture 11" descr="E:\Dropbox\Doppelkopf\Karten\PikDame.png"/>
          <p:cNvPicPr>
            <a:picLocks noChangeAspect="1" noChangeArrowheads="1"/>
          </p:cNvPicPr>
          <p:nvPr/>
        </p:nvPicPr>
        <p:blipFill>
          <a:blip r:embed="rId11" cstate="print"/>
          <a:srcRect/>
          <a:stretch>
            <a:fillRect/>
          </a:stretch>
        </p:blipFill>
        <p:spPr bwMode="auto">
          <a:xfrm>
            <a:off x="1848200" y="2348880"/>
            <a:ext cx="561975" cy="828675"/>
          </a:xfrm>
          <a:prstGeom prst="rect">
            <a:avLst/>
          </a:prstGeom>
          <a:noFill/>
        </p:spPr>
      </p:pic>
      <p:pic>
        <p:nvPicPr>
          <p:cNvPr id="10252" name="Picture 12" descr="E:\Dropbox\Doppelkopf\Karten\PikBube.png"/>
          <p:cNvPicPr>
            <a:picLocks noChangeAspect="1" noChangeArrowheads="1"/>
          </p:cNvPicPr>
          <p:nvPr/>
        </p:nvPicPr>
        <p:blipFill>
          <a:blip r:embed="rId12" cstate="print"/>
          <a:srcRect/>
          <a:stretch>
            <a:fillRect/>
          </a:stretch>
        </p:blipFill>
        <p:spPr bwMode="auto">
          <a:xfrm>
            <a:off x="3655535" y="2348880"/>
            <a:ext cx="571500" cy="847725"/>
          </a:xfrm>
          <a:prstGeom prst="rect">
            <a:avLst/>
          </a:prstGeom>
          <a:noFill/>
        </p:spPr>
      </p:pic>
      <p:pic>
        <p:nvPicPr>
          <p:cNvPr id="10253" name="Picture 13" descr="E:\Dropbox\Doppelkopf\Karten\PikAs.png"/>
          <p:cNvPicPr>
            <a:picLocks noChangeAspect="1" noChangeArrowheads="1"/>
          </p:cNvPicPr>
          <p:nvPr/>
        </p:nvPicPr>
        <p:blipFill>
          <a:blip r:embed="rId13" cstate="print"/>
          <a:srcRect/>
          <a:stretch>
            <a:fillRect/>
          </a:stretch>
        </p:blipFill>
        <p:spPr bwMode="auto">
          <a:xfrm>
            <a:off x="5481920" y="2348880"/>
            <a:ext cx="561975" cy="847725"/>
          </a:xfrm>
          <a:prstGeom prst="rect">
            <a:avLst/>
          </a:prstGeom>
          <a:noFill/>
        </p:spPr>
      </p:pic>
      <p:sp>
        <p:nvSpPr>
          <p:cNvPr id="18" name="Textfeld 17"/>
          <p:cNvSpPr txBox="1"/>
          <p:nvPr/>
        </p:nvSpPr>
        <p:spPr>
          <a:xfrm>
            <a:off x="504685" y="3324399"/>
            <a:ext cx="7992888" cy="923330"/>
          </a:xfrm>
          <a:prstGeom prst="rect">
            <a:avLst/>
          </a:prstGeom>
          <a:noFill/>
        </p:spPr>
        <p:txBody>
          <a:bodyPr wrap="square" rtlCol="0">
            <a:spAutoFit/>
          </a:bodyPr>
          <a:lstStyle/>
          <a:p>
            <a:r>
              <a:rPr lang="de-DE" dirty="0" smtClean="0"/>
              <a:t>Das Blatt ist ein typisches „2,5 - 3 Verlierer-Blatt“ mit dem immer Re angesagt werden kann. Bekomme ich die Kreuz 10 zum Partner, ist das Blatt richtig stark. Es fällt:</a:t>
            </a:r>
            <a:endParaRPr lang="de-DE" dirty="0"/>
          </a:p>
        </p:txBody>
      </p:sp>
      <p:pic>
        <p:nvPicPr>
          <p:cNvPr id="10254" name="Picture 14" descr="E:\Dropbox\Doppelkopf\Karten\HerzKoenig.png"/>
          <p:cNvPicPr>
            <a:picLocks noChangeAspect="1" noChangeArrowheads="1"/>
          </p:cNvPicPr>
          <p:nvPr/>
        </p:nvPicPr>
        <p:blipFill>
          <a:blip r:embed="rId14" cstate="print"/>
          <a:srcRect/>
          <a:stretch>
            <a:fillRect/>
          </a:stretch>
        </p:blipFill>
        <p:spPr bwMode="auto">
          <a:xfrm>
            <a:off x="1228012" y="4290064"/>
            <a:ext cx="561975" cy="847725"/>
          </a:xfrm>
          <a:prstGeom prst="rect">
            <a:avLst/>
          </a:prstGeom>
          <a:noFill/>
        </p:spPr>
      </p:pic>
      <p:pic>
        <p:nvPicPr>
          <p:cNvPr id="10255" name="Picture 15" descr="E:\Dropbox\Doppelkopf\Karten\HerzAs.png"/>
          <p:cNvPicPr>
            <a:picLocks noChangeAspect="1" noChangeArrowheads="1"/>
          </p:cNvPicPr>
          <p:nvPr/>
        </p:nvPicPr>
        <p:blipFill>
          <a:blip r:embed="rId15" cstate="print"/>
          <a:srcRect/>
          <a:stretch>
            <a:fillRect/>
          </a:stretch>
        </p:blipFill>
        <p:spPr bwMode="auto">
          <a:xfrm>
            <a:off x="575177" y="4290064"/>
            <a:ext cx="571500" cy="857250"/>
          </a:xfrm>
          <a:prstGeom prst="rect">
            <a:avLst/>
          </a:prstGeom>
          <a:noFill/>
        </p:spPr>
      </p:pic>
      <p:pic>
        <p:nvPicPr>
          <p:cNvPr id="21" name="Picture 14" descr="E:\Dropbox\Doppelkopf\Karten\HerzKoenig.png"/>
          <p:cNvPicPr>
            <a:picLocks noChangeAspect="1" noChangeArrowheads="1"/>
          </p:cNvPicPr>
          <p:nvPr/>
        </p:nvPicPr>
        <p:blipFill>
          <a:blip r:embed="rId14" cstate="print"/>
          <a:srcRect/>
          <a:stretch>
            <a:fillRect/>
          </a:stretch>
        </p:blipFill>
        <p:spPr bwMode="auto">
          <a:xfrm>
            <a:off x="1871321" y="4290064"/>
            <a:ext cx="561975" cy="847725"/>
          </a:xfrm>
          <a:prstGeom prst="rect">
            <a:avLst/>
          </a:prstGeom>
          <a:noFill/>
        </p:spPr>
      </p:pic>
      <p:sp>
        <p:nvSpPr>
          <p:cNvPr id="22" name="Textfeld 21"/>
          <p:cNvSpPr txBox="1"/>
          <p:nvPr/>
        </p:nvSpPr>
        <p:spPr>
          <a:xfrm>
            <a:off x="2555776" y="4529838"/>
            <a:ext cx="5397696" cy="369332"/>
          </a:xfrm>
          <a:prstGeom prst="rect">
            <a:avLst/>
          </a:prstGeom>
          <a:noFill/>
        </p:spPr>
        <p:txBody>
          <a:bodyPr wrap="none" rtlCol="0">
            <a:spAutoFit/>
          </a:bodyPr>
          <a:lstStyle/>
          <a:p>
            <a:r>
              <a:rPr lang="de-DE" dirty="0" smtClean="0"/>
              <a:t>Ich kann jetzt stechen und mit Re und Pik-As fortsetzen.</a:t>
            </a:r>
            <a:endParaRPr lang="de-DE" dirty="0"/>
          </a:p>
        </p:txBody>
      </p:sp>
      <p:sp>
        <p:nvSpPr>
          <p:cNvPr id="23" name="Textfeld 22"/>
          <p:cNvSpPr txBox="1"/>
          <p:nvPr/>
        </p:nvSpPr>
        <p:spPr>
          <a:xfrm>
            <a:off x="480177" y="5289333"/>
            <a:ext cx="8064896" cy="923330"/>
          </a:xfrm>
          <a:prstGeom prst="rect">
            <a:avLst/>
          </a:prstGeom>
          <a:noFill/>
        </p:spPr>
        <p:txBody>
          <a:bodyPr wrap="square" rtlCol="0">
            <a:spAutoFit/>
          </a:bodyPr>
          <a:lstStyle/>
          <a:p>
            <a:r>
              <a:rPr lang="de-DE" dirty="0" smtClean="0"/>
              <a:t>Besser ist aber ich sage zunächst Re und warte. Ist der Re-Partner im Besitz des Herz As, so kann er laut „90“ sagen und ich kann Kreuz-Zehn abwerfen. Kommt Kreuz nach, kann ich immer noch mein Pik-As spielen.</a:t>
            </a:r>
            <a:endParaRPr lang="de-D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273200"/>
            <a:ext cx="6940105" cy="461665"/>
          </a:xfrm>
          <a:prstGeom prst="rect">
            <a:avLst/>
          </a:prstGeom>
          <a:noFill/>
        </p:spPr>
        <p:txBody>
          <a:bodyPr wrap="none" rtlCol="0">
            <a:spAutoFit/>
          </a:bodyPr>
          <a:lstStyle/>
          <a:p>
            <a:r>
              <a:rPr lang="de-DE" sz="2400" b="1" dirty="0" smtClean="0">
                <a:solidFill>
                  <a:schemeClr val="accent4">
                    <a:lumMod val="75000"/>
                  </a:schemeClr>
                </a:solidFill>
              </a:rPr>
              <a:t>4c. Für Fortgeschrittene: Konventionen und Abfragen</a:t>
            </a:r>
            <a:endParaRPr lang="de-DE" sz="2400" b="1" dirty="0">
              <a:solidFill>
                <a:schemeClr val="accent4">
                  <a:lumMod val="75000"/>
                </a:schemeClr>
              </a:solidFill>
            </a:endParaRPr>
          </a:p>
        </p:txBody>
      </p:sp>
      <p:sp>
        <p:nvSpPr>
          <p:cNvPr id="6" name="Textfeld 5"/>
          <p:cNvSpPr txBox="1"/>
          <p:nvPr/>
        </p:nvSpPr>
        <p:spPr>
          <a:xfrm>
            <a:off x="539552" y="1917590"/>
            <a:ext cx="4403257" cy="369332"/>
          </a:xfrm>
          <a:prstGeom prst="rect">
            <a:avLst/>
          </a:prstGeom>
          <a:noFill/>
        </p:spPr>
        <p:txBody>
          <a:bodyPr wrap="none" rtlCol="0">
            <a:spAutoFit/>
          </a:bodyPr>
          <a:lstStyle/>
          <a:p>
            <a:r>
              <a:rPr lang="de-DE" b="1" dirty="0" smtClean="0">
                <a:solidFill>
                  <a:srgbClr val="00B050"/>
                </a:solidFill>
              </a:rPr>
              <a:t>Beispiel für eine „unnatürliche“ Konvention:</a:t>
            </a:r>
            <a:endParaRPr lang="de-DE" b="1" dirty="0">
              <a:solidFill>
                <a:srgbClr val="00B050"/>
              </a:solidFill>
            </a:endParaRPr>
          </a:p>
        </p:txBody>
      </p:sp>
      <p:pic>
        <p:nvPicPr>
          <p:cNvPr id="10243" name="Picture 3" descr="E:\Dropbox\Doppelkopf\Karten\KreuzDame.png"/>
          <p:cNvPicPr>
            <a:picLocks noChangeAspect="1" noChangeArrowheads="1"/>
          </p:cNvPicPr>
          <p:nvPr/>
        </p:nvPicPr>
        <p:blipFill>
          <a:blip r:embed="rId2" cstate="print"/>
          <a:srcRect/>
          <a:stretch>
            <a:fillRect/>
          </a:stretch>
        </p:blipFill>
        <p:spPr bwMode="auto">
          <a:xfrm>
            <a:off x="1228094" y="2348880"/>
            <a:ext cx="571500" cy="857250"/>
          </a:xfrm>
          <a:prstGeom prst="rect">
            <a:avLst/>
          </a:prstGeom>
          <a:noFill/>
        </p:spPr>
      </p:pic>
      <p:pic>
        <p:nvPicPr>
          <p:cNvPr id="10244" name="Picture 4" descr="E:\Dropbox\Doppelkopf\Karten\KaroZehn.png"/>
          <p:cNvPicPr>
            <a:picLocks noChangeAspect="1" noChangeArrowheads="1"/>
          </p:cNvPicPr>
          <p:nvPr/>
        </p:nvPicPr>
        <p:blipFill>
          <a:blip r:embed="rId3" cstate="print"/>
          <a:srcRect/>
          <a:stretch>
            <a:fillRect/>
          </a:stretch>
        </p:blipFill>
        <p:spPr bwMode="auto">
          <a:xfrm>
            <a:off x="4870148" y="2348880"/>
            <a:ext cx="552450" cy="847725"/>
          </a:xfrm>
          <a:prstGeom prst="rect">
            <a:avLst/>
          </a:prstGeom>
          <a:noFill/>
        </p:spPr>
      </p:pic>
      <p:pic>
        <p:nvPicPr>
          <p:cNvPr id="10245" name="Picture 5" descr="E:\Dropbox\Doppelkopf\Karten\KaroDame.png"/>
          <p:cNvPicPr>
            <a:picLocks noChangeAspect="1" noChangeArrowheads="1"/>
          </p:cNvPicPr>
          <p:nvPr/>
        </p:nvPicPr>
        <p:blipFill>
          <a:blip r:embed="rId4" cstate="print"/>
          <a:srcRect/>
          <a:stretch>
            <a:fillRect/>
          </a:stretch>
        </p:blipFill>
        <p:spPr bwMode="auto">
          <a:xfrm>
            <a:off x="3030071" y="2348880"/>
            <a:ext cx="571500" cy="857250"/>
          </a:xfrm>
          <a:prstGeom prst="rect">
            <a:avLst/>
          </a:prstGeom>
          <a:noFill/>
        </p:spPr>
      </p:pic>
      <p:pic>
        <p:nvPicPr>
          <p:cNvPr id="10246" name="Picture 6" descr="E:\Dropbox\Doppelkopf\Karten\KaroAs.png"/>
          <p:cNvPicPr>
            <a:picLocks noChangeAspect="1" noChangeArrowheads="1"/>
          </p:cNvPicPr>
          <p:nvPr/>
        </p:nvPicPr>
        <p:blipFill>
          <a:blip r:embed="rId5" cstate="print"/>
          <a:srcRect/>
          <a:stretch>
            <a:fillRect/>
          </a:stretch>
        </p:blipFill>
        <p:spPr bwMode="auto">
          <a:xfrm>
            <a:off x="4263139" y="2348880"/>
            <a:ext cx="561975" cy="838200"/>
          </a:xfrm>
          <a:prstGeom prst="rect">
            <a:avLst/>
          </a:prstGeom>
          <a:noFill/>
        </p:spPr>
      </p:pic>
      <p:pic>
        <p:nvPicPr>
          <p:cNvPr id="10247" name="Picture 7" descr="E:\Dropbox\Doppelkopf\Karten\HerzZehn.png"/>
          <p:cNvPicPr>
            <a:picLocks noChangeAspect="1" noChangeArrowheads="1"/>
          </p:cNvPicPr>
          <p:nvPr/>
        </p:nvPicPr>
        <p:blipFill>
          <a:blip r:embed="rId6" cstate="print"/>
          <a:srcRect/>
          <a:stretch>
            <a:fillRect/>
          </a:stretch>
        </p:blipFill>
        <p:spPr bwMode="auto">
          <a:xfrm>
            <a:off x="611560" y="2348880"/>
            <a:ext cx="571500" cy="857250"/>
          </a:xfrm>
          <a:prstGeom prst="rect">
            <a:avLst/>
          </a:prstGeom>
          <a:noFill/>
        </p:spPr>
      </p:pic>
      <p:pic>
        <p:nvPicPr>
          <p:cNvPr id="10248" name="Picture 8" descr="E:\Dropbox\Doppelkopf\Karten\HerzDame.png"/>
          <p:cNvPicPr>
            <a:picLocks noChangeAspect="1" noChangeArrowheads="1"/>
          </p:cNvPicPr>
          <p:nvPr/>
        </p:nvPicPr>
        <p:blipFill>
          <a:blip r:embed="rId7" cstate="print"/>
          <a:srcRect/>
          <a:stretch>
            <a:fillRect/>
          </a:stretch>
        </p:blipFill>
        <p:spPr bwMode="auto">
          <a:xfrm>
            <a:off x="2451637" y="2348880"/>
            <a:ext cx="533400" cy="847725"/>
          </a:xfrm>
          <a:prstGeom prst="rect">
            <a:avLst/>
          </a:prstGeom>
          <a:noFill/>
        </p:spPr>
      </p:pic>
      <p:pic>
        <p:nvPicPr>
          <p:cNvPr id="10250" name="Picture 10" descr="E:\Dropbox\Doppelkopf\Karten\PikNeun.png"/>
          <p:cNvPicPr>
            <a:picLocks noChangeAspect="1" noChangeArrowheads="1"/>
          </p:cNvPicPr>
          <p:nvPr/>
        </p:nvPicPr>
        <p:blipFill>
          <a:blip r:embed="rId8" cstate="print"/>
          <a:srcRect/>
          <a:stretch>
            <a:fillRect/>
          </a:stretch>
        </p:blipFill>
        <p:spPr bwMode="auto">
          <a:xfrm>
            <a:off x="5467632" y="2348880"/>
            <a:ext cx="571500" cy="857250"/>
          </a:xfrm>
          <a:prstGeom prst="rect">
            <a:avLst/>
          </a:prstGeom>
          <a:noFill/>
        </p:spPr>
      </p:pic>
      <p:pic>
        <p:nvPicPr>
          <p:cNvPr id="10251" name="Picture 11" descr="E:\Dropbox\Doppelkopf\Karten\PikDame.png"/>
          <p:cNvPicPr>
            <a:picLocks noChangeAspect="1" noChangeArrowheads="1"/>
          </p:cNvPicPr>
          <p:nvPr/>
        </p:nvPicPr>
        <p:blipFill>
          <a:blip r:embed="rId9" cstate="print"/>
          <a:srcRect/>
          <a:stretch>
            <a:fillRect/>
          </a:stretch>
        </p:blipFill>
        <p:spPr bwMode="auto">
          <a:xfrm>
            <a:off x="1844628" y="2348880"/>
            <a:ext cx="561975" cy="828675"/>
          </a:xfrm>
          <a:prstGeom prst="rect">
            <a:avLst/>
          </a:prstGeom>
          <a:noFill/>
        </p:spPr>
      </p:pic>
      <p:pic>
        <p:nvPicPr>
          <p:cNvPr id="10252" name="Picture 12" descr="E:\Dropbox\Doppelkopf\Karten\PikBube.png"/>
          <p:cNvPicPr>
            <a:picLocks noChangeAspect="1" noChangeArrowheads="1"/>
          </p:cNvPicPr>
          <p:nvPr/>
        </p:nvPicPr>
        <p:blipFill>
          <a:blip r:embed="rId10" cstate="print"/>
          <a:srcRect/>
          <a:stretch>
            <a:fillRect/>
          </a:stretch>
        </p:blipFill>
        <p:spPr bwMode="auto">
          <a:xfrm>
            <a:off x="3646605" y="2348880"/>
            <a:ext cx="571500" cy="847725"/>
          </a:xfrm>
          <a:prstGeom prst="rect">
            <a:avLst/>
          </a:prstGeom>
          <a:noFill/>
        </p:spPr>
      </p:pic>
      <p:sp>
        <p:nvSpPr>
          <p:cNvPr id="18" name="Textfeld 17"/>
          <p:cNvSpPr txBox="1"/>
          <p:nvPr/>
        </p:nvSpPr>
        <p:spPr>
          <a:xfrm>
            <a:off x="504685" y="3324399"/>
            <a:ext cx="7992888" cy="369332"/>
          </a:xfrm>
          <a:prstGeom prst="rect">
            <a:avLst/>
          </a:prstGeom>
          <a:noFill/>
        </p:spPr>
        <p:txBody>
          <a:bodyPr wrap="square" rtlCol="0">
            <a:spAutoFit/>
          </a:bodyPr>
          <a:lstStyle/>
          <a:p>
            <a:r>
              <a:rPr lang="de-DE" dirty="0" smtClean="0"/>
              <a:t>Kreuz Ass ist gelaufen, Herz As mit Re auch. Ich habe „90“ gegeben und es fällt:</a:t>
            </a:r>
            <a:endParaRPr lang="de-DE" dirty="0"/>
          </a:p>
        </p:txBody>
      </p:sp>
      <p:sp>
        <p:nvSpPr>
          <p:cNvPr id="22" name="Textfeld 21"/>
          <p:cNvSpPr txBox="1"/>
          <p:nvPr/>
        </p:nvSpPr>
        <p:spPr>
          <a:xfrm>
            <a:off x="2483768" y="4047432"/>
            <a:ext cx="6192688" cy="646331"/>
          </a:xfrm>
          <a:prstGeom prst="rect">
            <a:avLst/>
          </a:prstGeom>
          <a:noFill/>
        </p:spPr>
        <p:txBody>
          <a:bodyPr wrap="square" rtlCol="0">
            <a:spAutoFit/>
          </a:bodyPr>
          <a:lstStyle/>
          <a:p>
            <a:r>
              <a:rPr lang="de-DE" dirty="0" smtClean="0"/>
              <a:t>Lege ich die 9 so „signalisiert“ dieses meinen Partner, dass ich in Pik frei bin und er wird Pik nachspielen.</a:t>
            </a:r>
            <a:endParaRPr lang="de-DE" dirty="0"/>
          </a:p>
        </p:txBody>
      </p:sp>
      <p:sp>
        <p:nvSpPr>
          <p:cNvPr id="23" name="Textfeld 22"/>
          <p:cNvSpPr txBox="1"/>
          <p:nvPr/>
        </p:nvSpPr>
        <p:spPr>
          <a:xfrm>
            <a:off x="541896" y="4823528"/>
            <a:ext cx="8064896" cy="1754326"/>
          </a:xfrm>
          <a:prstGeom prst="rect">
            <a:avLst/>
          </a:prstGeom>
          <a:noFill/>
        </p:spPr>
        <p:txBody>
          <a:bodyPr wrap="square" rtlCol="0">
            <a:spAutoFit/>
          </a:bodyPr>
          <a:lstStyle/>
          <a:p>
            <a:r>
              <a:rPr lang="de-DE" dirty="0" smtClean="0"/>
              <a:t>Ich kann jetzt Pik 9 erst nach einigem „überlegen“ spielen. Warum soll ich überlegen, wenn ich eine „blanke 9“ habe. Für die „60“ habe ich noch einen Stich Zeit. Das „Überlegen“ kann nur bedeutet: Ich halte die andere 9 auch – spiel‘ bitte kein Pik nach.</a:t>
            </a:r>
          </a:p>
          <a:p>
            <a:r>
              <a:rPr lang="de-DE" b="1" i="1" dirty="0" smtClean="0"/>
              <a:t>Achtung: </a:t>
            </a:r>
            <a:r>
              <a:rPr lang="de-DE" dirty="0" smtClean="0"/>
              <a:t>Einige Bundesligaspieler spielen diese Konvention genau umgekehrt. Blank wird immer angezeigt.</a:t>
            </a:r>
            <a:endParaRPr lang="de-DE" dirty="0"/>
          </a:p>
        </p:txBody>
      </p:sp>
      <p:pic>
        <p:nvPicPr>
          <p:cNvPr id="24" name="Picture 10" descr="E:\Dropbox\Doppelkopf\Karten\PikNeun.png"/>
          <p:cNvPicPr>
            <a:picLocks noChangeAspect="1" noChangeArrowheads="1"/>
          </p:cNvPicPr>
          <p:nvPr/>
        </p:nvPicPr>
        <p:blipFill>
          <a:blip r:embed="rId8" cstate="print"/>
          <a:srcRect/>
          <a:stretch>
            <a:fillRect/>
          </a:stretch>
        </p:blipFill>
        <p:spPr bwMode="auto">
          <a:xfrm>
            <a:off x="6084168" y="2348880"/>
            <a:ext cx="571500" cy="857250"/>
          </a:xfrm>
          <a:prstGeom prst="rect">
            <a:avLst/>
          </a:prstGeom>
          <a:noFill/>
        </p:spPr>
      </p:pic>
      <p:pic>
        <p:nvPicPr>
          <p:cNvPr id="11266" name="Picture 2" descr="E:\Dropbox\Doppelkopf\Karten\PikKoenig - Kopie.png"/>
          <p:cNvPicPr>
            <a:picLocks noChangeAspect="1" noChangeArrowheads="1"/>
          </p:cNvPicPr>
          <p:nvPr/>
        </p:nvPicPr>
        <p:blipFill>
          <a:blip r:embed="rId11" cstate="print"/>
          <a:srcRect/>
          <a:stretch>
            <a:fillRect/>
          </a:stretch>
        </p:blipFill>
        <p:spPr bwMode="auto">
          <a:xfrm>
            <a:off x="1763688" y="3831408"/>
            <a:ext cx="571500" cy="838200"/>
          </a:xfrm>
          <a:prstGeom prst="rect">
            <a:avLst/>
          </a:prstGeom>
          <a:noFill/>
        </p:spPr>
      </p:pic>
      <p:pic>
        <p:nvPicPr>
          <p:cNvPr id="11267" name="Picture 3" descr="E:\Dropbox\Doppelkopf\Karten\PikAs.png"/>
          <p:cNvPicPr>
            <a:picLocks noChangeAspect="1" noChangeArrowheads="1"/>
          </p:cNvPicPr>
          <p:nvPr/>
        </p:nvPicPr>
        <p:blipFill>
          <a:blip r:embed="rId12" cstate="print"/>
          <a:srcRect/>
          <a:stretch>
            <a:fillRect/>
          </a:stretch>
        </p:blipFill>
        <p:spPr bwMode="auto">
          <a:xfrm>
            <a:off x="611560" y="3831408"/>
            <a:ext cx="561975" cy="847725"/>
          </a:xfrm>
          <a:prstGeom prst="rect">
            <a:avLst/>
          </a:prstGeom>
          <a:noFill/>
        </p:spPr>
      </p:pic>
      <p:pic>
        <p:nvPicPr>
          <p:cNvPr id="11268" name="Picture 4" descr="E:\Dropbox\Doppelkopf\Karten\PikKoenig.png"/>
          <p:cNvPicPr>
            <a:picLocks noChangeAspect="1" noChangeArrowheads="1"/>
          </p:cNvPicPr>
          <p:nvPr/>
        </p:nvPicPr>
        <p:blipFill>
          <a:blip r:embed="rId11" cstate="print"/>
          <a:srcRect/>
          <a:stretch>
            <a:fillRect/>
          </a:stretch>
        </p:blipFill>
        <p:spPr bwMode="auto">
          <a:xfrm>
            <a:off x="1187624" y="3831408"/>
            <a:ext cx="571500" cy="8382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940105" cy="461665"/>
          </a:xfrm>
          <a:prstGeom prst="rect">
            <a:avLst/>
          </a:prstGeom>
          <a:noFill/>
        </p:spPr>
        <p:txBody>
          <a:bodyPr wrap="none" rtlCol="0">
            <a:spAutoFit/>
          </a:bodyPr>
          <a:lstStyle/>
          <a:p>
            <a:r>
              <a:rPr lang="de-DE" sz="2400" b="1" dirty="0" smtClean="0">
                <a:solidFill>
                  <a:schemeClr val="accent4">
                    <a:lumMod val="75000"/>
                  </a:schemeClr>
                </a:solidFill>
              </a:rPr>
              <a:t>4c. Für Fortgeschrittene: Konventionen und Abfragen</a:t>
            </a:r>
            <a:endParaRPr lang="de-DE" sz="2400" b="1" dirty="0">
              <a:solidFill>
                <a:schemeClr val="accent4">
                  <a:lumMod val="75000"/>
                </a:schemeClr>
              </a:solidFill>
            </a:endParaRPr>
          </a:p>
        </p:txBody>
      </p:sp>
      <p:sp>
        <p:nvSpPr>
          <p:cNvPr id="5" name="Textfeld 4"/>
          <p:cNvSpPr txBox="1"/>
          <p:nvPr/>
        </p:nvSpPr>
        <p:spPr>
          <a:xfrm>
            <a:off x="467544" y="2204865"/>
            <a:ext cx="7848872" cy="4247317"/>
          </a:xfrm>
          <a:prstGeom prst="rect">
            <a:avLst/>
          </a:prstGeom>
          <a:noFill/>
        </p:spPr>
        <p:txBody>
          <a:bodyPr wrap="square" rtlCol="0">
            <a:spAutoFit/>
          </a:bodyPr>
          <a:lstStyle/>
          <a:p>
            <a:r>
              <a:rPr lang="de-DE" dirty="0" smtClean="0"/>
              <a:t>Abfragen ergeben sich zwar auch aus dem normalen Spielablauf (es wird überlegt) sind aber in der </a:t>
            </a:r>
            <a:r>
              <a:rPr lang="de-DE" dirty="0" err="1" smtClean="0"/>
              <a:t>Doko</a:t>
            </a:r>
            <a:r>
              <a:rPr lang="de-DE" dirty="0" smtClean="0"/>
              <a:t>-Gemeinde umstritten. Die Mehrheit der Turnierspieler und –</a:t>
            </a:r>
            <a:r>
              <a:rPr lang="de-DE" dirty="0" err="1" smtClean="0"/>
              <a:t>spielerinnen</a:t>
            </a:r>
            <a:r>
              <a:rPr lang="de-DE" dirty="0" smtClean="0"/>
              <a:t> spielt mit Abfragen, einige lehnen sie ab. </a:t>
            </a:r>
          </a:p>
          <a:p>
            <a:endParaRPr lang="de-DE" dirty="0" smtClean="0"/>
          </a:p>
          <a:p>
            <a:r>
              <a:rPr lang="de-DE" dirty="0" smtClean="0"/>
              <a:t>Dabei kommt die Abfrage auch aus dem „normalen Spiel“. Ist ein As gespielt und ich habe die Farbe nicht, muss ich überlegen, ob ich steche (früher haben wir gefragt: „</a:t>
            </a:r>
            <a:r>
              <a:rPr lang="de-DE" dirty="0" err="1" smtClean="0"/>
              <a:t>Sagste</a:t>
            </a:r>
            <a:r>
              <a:rPr lang="de-DE" dirty="0" smtClean="0"/>
              <a:t> was?“) oder abwerfen. Ein Kölner Spieler hat beobachtet, dass die Kontra-Partei (da die schwächere) häufiger überlegt ob sie absticht oder abwirft, während die Re Partei konsequent absticht. Er hat in diesem Fall, war er selber Kontra, häufig Kontra „auf Verdacht“ gesagt und hatte Erfolg damit.</a:t>
            </a:r>
          </a:p>
          <a:p>
            <a:endParaRPr lang="de-DE" dirty="0" smtClean="0"/>
          </a:p>
          <a:p>
            <a:r>
              <a:rPr lang="de-DE" dirty="0" smtClean="0"/>
              <a:t>Abfragen sind nicht Teil der 20 goldenen Regeln und werden deshalb hier nicht behandelt. Abfragen sind teilweise sehr kompliziert. Auch bei Abfragen gibt es „natürliche Abfragen“ und künstliche. Da aber ein „Überlegen“ nicht geahndet werden kann, sind Abfragen im Turnierdoppelkopf legal.</a:t>
            </a:r>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637377" cy="461665"/>
          </a:xfrm>
          <a:prstGeom prst="rect">
            <a:avLst/>
          </a:prstGeom>
          <a:noFill/>
        </p:spPr>
        <p:txBody>
          <a:bodyPr wrap="none" rtlCol="0">
            <a:spAutoFit/>
          </a:bodyPr>
          <a:lstStyle/>
          <a:p>
            <a:r>
              <a:rPr lang="de-DE" sz="2400" b="1" dirty="0" smtClean="0">
                <a:solidFill>
                  <a:schemeClr val="accent4">
                    <a:lumMod val="75000"/>
                  </a:schemeClr>
                </a:solidFill>
              </a:rPr>
              <a:t>5a. Nutze Signalkarten (</a:t>
            </a:r>
            <a:r>
              <a:rPr lang="de-DE" sz="2400" b="1" dirty="0" err="1" smtClean="0">
                <a:solidFill>
                  <a:schemeClr val="accent4">
                    <a:lumMod val="75000"/>
                  </a:schemeClr>
                </a:solidFill>
              </a:rPr>
              <a:t>Dulle</a:t>
            </a:r>
            <a:r>
              <a:rPr lang="de-DE" sz="2400" b="1" dirty="0" smtClean="0">
                <a:solidFill>
                  <a:schemeClr val="accent4">
                    <a:lumMod val="75000"/>
                  </a:schemeClr>
                </a:solidFill>
              </a:rPr>
              <a:t> / Alte) richtig</a:t>
            </a:r>
            <a:endParaRPr lang="de-DE" sz="2400" b="1" dirty="0">
              <a:solidFill>
                <a:schemeClr val="accent4">
                  <a:lumMod val="75000"/>
                </a:schemeClr>
              </a:solidFill>
            </a:endParaRPr>
          </a:p>
        </p:txBody>
      </p:sp>
      <p:sp>
        <p:nvSpPr>
          <p:cNvPr id="5" name="Textfeld 4"/>
          <p:cNvSpPr txBox="1"/>
          <p:nvPr/>
        </p:nvSpPr>
        <p:spPr>
          <a:xfrm>
            <a:off x="539552" y="2268488"/>
            <a:ext cx="8064896" cy="923330"/>
          </a:xfrm>
          <a:prstGeom prst="rect">
            <a:avLst/>
          </a:prstGeom>
          <a:noFill/>
        </p:spPr>
        <p:txBody>
          <a:bodyPr wrap="square" rtlCol="0">
            <a:spAutoFit/>
          </a:bodyPr>
          <a:lstStyle/>
          <a:p>
            <a:r>
              <a:rPr lang="de-DE" dirty="0" smtClean="0"/>
              <a:t>Im Laufe des Spiels ist es wichtig, dass ich meinen Partner mein Blatt beschreibe. Dafür gibt es mehrere legale Möglichkeiten. Signalkarten sind eine davon. Signalkarten sind:</a:t>
            </a:r>
            <a:endParaRPr lang="de-DE" dirty="0"/>
          </a:p>
        </p:txBody>
      </p:sp>
      <p:pic>
        <p:nvPicPr>
          <p:cNvPr id="1026" name="Picture 2" descr="E:\Dropbox\Doppelkopf\Karten\HerzZehn.png"/>
          <p:cNvPicPr>
            <a:picLocks noChangeAspect="1" noChangeArrowheads="1"/>
          </p:cNvPicPr>
          <p:nvPr/>
        </p:nvPicPr>
        <p:blipFill>
          <a:blip r:embed="rId2" cstate="print"/>
          <a:srcRect/>
          <a:stretch>
            <a:fillRect/>
          </a:stretch>
        </p:blipFill>
        <p:spPr bwMode="auto">
          <a:xfrm>
            <a:off x="899592" y="3272408"/>
            <a:ext cx="571500" cy="857250"/>
          </a:xfrm>
          <a:prstGeom prst="rect">
            <a:avLst/>
          </a:prstGeom>
          <a:noFill/>
        </p:spPr>
      </p:pic>
      <p:pic>
        <p:nvPicPr>
          <p:cNvPr id="1027" name="Picture 3" descr="E:\Dropbox\Doppelkopf\Karten\PikDame.png"/>
          <p:cNvPicPr>
            <a:picLocks noChangeAspect="1" noChangeArrowheads="1"/>
          </p:cNvPicPr>
          <p:nvPr/>
        </p:nvPicPr>
        <p:blipFill>
          <a:blip r:embed="rId3" cstate="print"/>
          <a:srcRect/>
          <a:stretch>
            <a:fillRect/>
          </a:stretch>
        </p:blipFill>
        <p:spPr bwMode="auto">
          <a:xfrm>
            <a:off x="2339752" y="3272408"/>
            <a:ext cx="561975" cy="828675"/>
          </a:xfrm>
          <a:prstGeom prst="rect">
            <a:avLst/>
          </a:prstGeom>
          <a:noFill/>
        </p:spPr>
      </p:pic>
      <p:pic>
        <p:nvPicPr>
          <p:cNvPr id="1028" name="Picture 4" descr="E:\Dropbox\Doppelkopf\Karten\KreuzDame.png"/>
          <p:cNvPicPr>
            <a:picLocks noChangeAspect="1" noChangeArrowheads="1"/>
          </p:cNvPicPr>
          <p:nvPr/>
        </p:nvPicPr>
        <p:blipFill>
          <a:blip r:embed="rId4" cstate="print"/>
          <a:srcRect/>
          <a:stretch>
            <a:fillRect/>
          </a:stretch>
        </p:blipFill>
        <p:spPr bwMode="auto">
          <a:xfrm>
            <a:off x="1619672" y="3272408"/>
            <a:ext cx="571500" cy="857250"/>
          </a:xfrm>
          <a:prstGeom prst="rect">
            <a:avLst/>
          </a:prstGeom>
          <a:noFill/>
        </p:spPr>
      </p:pic>
      <p:sp>
        <p:nvSpPr>
          <p:cNvPr id="8" name="Textfeld 7"/>
          <p:cNvSpPr txBox="1"/>
          <p:nvPr/>
        </p:nvSpPr>
        <p:spPr>
          <a:xfrm>
            <a:off x="569268" y="4246860"/>
            <a:ext cx="7704856" cy="2031325"/>
          </a:xfrm>
          <a:prstGeom prst="rect">
            <a:avLst/>
          </a:prstGeom>
          <a:noFill/>
        </p:spPr>
        <p:txBody>
          <a:bodyPr wrap="square" rtlCol="0">
            <a:spAutoFit/>
          </a:bodyPr>
          <a:lstStyle/>
          <a:p>
            <a:r>
              <a:rPr lang="de-DE" dirty="0" smtClean="0"/>
              <a:t>Zwei Dinge sind dabei wichtig:</a:t>
            </a:r>
          </a:p>
          <a:p>
            <a:pPr marL="342900" indent="-342900">
              <a:buFont typeface="+mj-lt"/>
              <a:buAutoNum type="arabicPeriod"/>
            </a:pPr>
            <a:r>
              <a:rPr lang="de-DE" dirty="0" smtClean="0"/>
              <a:t>Um eine Signalkarte zu setzen muss „man“ es sich leisten können. Dieses kann meistens nur die Re-Partei, weil Kontra es sich nicht leisten kann eine </a:t>
            </a:r>
            <a:r>
              <a:rPr lang="de-DE" dirty="0" err="1" smtClean="0"/>
              <a:t>Dulle</a:t>
            </a:r>
            <a:r>
              <a:rPr lang="de-DE" dirty="0" smtClean="0"/>
              <a:t> oder eine Pik-Dame „leer“ zu setzen.</a:t>
            </a:r>
          </a:p>
          <a:p>
            <a:pPr marL="342900" indent="-342900">
              <a:buFont typeface="+mj-lt"/>
              <a:buAutoNum type="arabicPeriod"/>
            </a:pPr>
            <a:r>
              <a:rPr lang="de-DE" dirty="0" smtClean="0"/>
              <a:t>Wird eine Signalkarte gesetzt so ist nicht nur der Partner über das Blatt informiert, sondern auch der Gegner. Es muss ab gewägt werden, ob dieses sinnvoll ist</a:t>
            </a:r>
            <a:endParaRPr lang="de-D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571923" cy="461665"/>
          </a:xfrm>
          <a:prstGeom prst="rect">
            <a:avLst/>
          </a:prstGeom>
          <a:noFill/>
        </p:spPr>
        <p:txBody>
          <a:bodyPr wrap="none" rtlCol="0">
            <a:spAutoFit/>
          </a:bodyPr>
          <a:lstStyle/>
          <a:p>
            <a:r>
              <a:rPr lang="de-DE" sz="2400" b="1" dirty="0" smtClean="0">
                <a:solidFill>
                  <a:schemeClr val="accent4">
                    <a:lumMod val="75000"/>
                  </a:schemeClr>
                </a:solidFill>
              </a:rPr>
              <a:t>5b. </a:t>
            </a:r>
            <a:r>
              <a:rPr lang="de-DE" sz="2400" b="1" dirty="0" err="1" smtClean="0">
                <a:solidFill>
                  <a:schemeClr val="accent4">
                    <a:lumMod val="75000"/>
                  </a:schemeClr>
                </a:solidFill>
              </a:rPr>
              <a:t>Dulle</a:t>
            </a:r>
            <a:r>
              <a:rPr lang="de-DE" sz="2400" b="1" dirty="0" smtClean="0">
                <a:solidFill>
                  <a:schemeClr val="accent4">
                    <a:lumMod val="75000"/>
                  </a:schemeClr>
                </a:solidFill>
              </a:rPr>
              <a:t> vor ist Re</a:t>
            </a:r>
            <a:endParaRPr lang="de-DE" sz="2400" b="1" dirty="0">
              <a:solidFill>
                <a:schemeClr val="accent4">
                  <a:lumMod val="75000"/>
                </a:schemeClr>
              </a:solidFill>
            </a:endParaRPr>
          </a:p>
        </p:txBody>
      </p:sp>
      <p:sp>
        <p:nvSpPr>
          <p:cNvPr id="5" name="Textfeld 4"/>
          <p:cNvSpPr txBox="1"/>
          <p:nvPr/>
        </p:nvSpPr>
        <p:spPr>
          <a:xfrm>
            <a:off x="539552" y="2241120"/>
            <a:ext cx="8136904" cy="2585323"/>
          </a:xfrm>
          <a:prstGeom prst="rect">
            <a:avLst/>
          </a:prstGeom>
          <a:noFill/>
        </p:spPr>
        <p:txBody>
          <a:bodyPr wrap="square" rtlCol="0">
            <a:spAutoFit/>
          </a:bodyPr>
          <a:lstStyle/>
          <a:p>
            <a:r>
              <a:rPr lang="de-DE" dirty="0" smtClean="0"/>
              <a:t>Die </a:t>
            </a:r>
            <a:r>
              <a:rPr lang="de-DE" dirty="0" err="1" smtClean="0"/>
              <a:t>Dulle</a:t>
            </a:r>
            <a:r>
              <a:rPr lang="de-DE" dirty="0" smtClean="0"/>
              <a:t> ist die höchste Karte im Spiel. Sie soll mindestens 25 Punkte „einfahren“ und möglichst eine gegnerische schwarze Dame eliminieren. Deshalb ist es meistens nicht sinnvoll die </a:t>
            </a:r>
            <a:r>
              <a:rPr lang="de-DE" dirty="0" err="1" smtClean="0"/>
              <a:t>Dulle</a:t>
            </a:r>
            <a:r>
              <a:rPr lang="de-DE" dirty="0" smtClean="0"/>
              <a:t> „einfach auszuspielen“, man nennt dieses auch „leer setzen“. </a:t>
            </a:r>
          </a:p>
          <a:p>
            <a:endParaRPr lang="de-DE" dirty="0" smtClean="0"/>
          </a:p>
          <a:p>
            <a:pPr marL="355600" indent="-355600"/>
            <a:r>
              <a:rPr lang="de-DE" dirty="0" smtClean="0"/>
              <a:t>Deshalb gibt es Voraussetzungen um die </a:t>
            </a:r>
            <a:r>
              <a:rPr lang="de-DE" dirty="0" err="1" smtClean="0"/>
              <a:t>Dulle</a:t>
            </a:r>
            <a:r>
              <a:rPr lang="de-DE" dirty="0" smtClean="0"/>
              <a:t> vorzuspielen:</a:t>
            </a:r>
          </a:p>
          <a:p>
            <a:pPr marL="355600" indent="-355600">
              <a:buFont typeface="Arial" pitchFamily="34" charset="0"/>
              <a:buChar char="•"/>
            </a:pPr>
            <a:r>
              <a:rPr lang="de-DE" dirty="0" smtClean="0"/>
              <a:t>Sinnvollerweise wird nur Re die </a:t>
            </a:r>
            <a:r>
              <a:rPr lang="de-DE" dirty="0" err="1" smtClean="0"/>
              <a:t>Dulle</a:t>
            </a:r>
            <a:r>
              <a:rPr lang="de-DE" dirty="0" smtClean="0"/>
              <a:t> vorspielen, weil Re noch den 3. und 4. höchsten Trumpf besitzt.</a:t>
            </a:r>
          </a:p>
          <a:p>
            <a:pPr marL="355600" indent="-355600">
              <a:buFont typeface="Arial" pitchFamily="34" charset="0"/>
              <a:buChar char="•"/>
            </a:pPr>
            <a:r>
              <a:rPr lang="de-DE" dirty="0" smtClean="0"/>
              <a:t>Das Blatt sollte stark genug sein: 6-7 Trumpf incl. Pik Dame. Am Besten das Blatt hat noch eine weitere Stärke.</a:t>
            </a:r>
            <a:endParaRPr lang="de-DE" dirty="0"/>
          </a:p>
        </p:txBody>
      </p:sp>
      <p:sp>
        <p:nvSpPr>
          <p:cNvPr id="6" name="Textfeld 5"/>
          <p:cNvSpPr txBox="1"/>
          <p:nvPr/>
        </p:nvSpPr>
        <p:spPr>
          <a:xfrm>
            <a:off x="539552" y="4905416"/>
            <a:ext cx="7848872" cy="1200329"/>
          </a:xfrm>
          <a:prstGeom prst="rect">
            <a:avLst/>
          </a:prstGeom>
          <a:noFill/>
        </p:spPr>
        <p:txBody>
          <a:bodyPr wrap="square" rtlCol="0">
            <a:spAutoFit/>
          </a:bodyPr>
          <a:lstStyle/>
          <a:p>
            <a:r>
              <a:rPr lang="de-DE" dirty="0" smtClean="0"/>
              <a:t>Wer als Kontra eine </a:t>
            </a:r>
            <a:r>
              <a:rPr lang="de-DE" dirty="0" err="1" smtClean="0"/>
              <a:t>Dulle</a:t>
            </a:r>
            <a:r>
              <a:rPr lang="de-DE" dirty="0" smtClean="0"/>
              <a:t> vorspielt (um die Füchse von Re einzusammeln) kann dies tun, wird aber in der weiteren Runde jedes Vertrauen eingebüßt haben und es wird fortan gegen einen gespielt: „Wer einmal lügt dem glaubt man nicht, auch wenn er dann die Wahrheit spricht“.</a:t>
            </a:r>
            <a:endParaRPr lang="de-D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571923" cy="461665"/>
          </a:xfrm>
          <a:prstGeom prst="rect">
            <a:avLst/>
          </a:prstGeom>
          <a:noFill/>
        </p:spPr>
        <p:txBody>
          <a:bodyPr wrap="none" rtlCol="0">
            <a:spAutoFit/>
          </a:bodyPr>
          <a:lstStyle/>
          <a:p>
            <a:r>
              <a:rPr lang="de-DE" sz="2400" b="1" dirty="0" smtClean="0">
                <a:solidFill>
                  <a:schemeClr val="accent4">
                    <a:lumMod val="75000"/>
                  </a:schemeClr>
                </a:solidFill>
              </a:rPr>
              <a:t>5b. </a:t>
            </a:r>
            <a:r>
              <a:rPr lang="de-DE" sz="2400" b="1" dirty="0" err="1" smtClean="0">
                <a:solidFill>
                  <a:schemeClr val="accent4">
                    <a:lumMod val="75000"/>
                  </a:schemeClr>
                </a:solidFill>
              </a:rPr>
              <a:t>Dulle</a:t>
            </a:r>
            <a:r>
              <a:rPr lang="de-DE" sz="2400" b="1" dirty="0" smtClean="0">
                <a:solidFill>
                  <a:schemeClr val="accent4">
                    <a:lumMod val="75000"/>
                  </a:schemeClr>
                </a:solidFill>
              </a:rPr>
              <a:t> vor ist Re</a:t>
            </a:r>
            <a:endParaRPr lang="de-DE" sz="2400" b="1" dirty="0">
              <a:solidFill>
                <a:schemeClr val="accent4">
                  <a:lumMod val="75000"/>
                </a:schemeClr>
              </a:solidFill>
            </a:endParaRPr>
          </a:p>
        </p:txBody>
      </p:sp>
      <p:sp>
        <p:nvSpPr>
          <p:cNvPr id="5" name="Textfeld 4"/>
          <p:cNvSpPr txBox="1"/>
          <p:nvPr/>
        </p:nvSpPr>
        <p:spPr>
          <a:xfrm>
            <a:off x="501452" y="2255912"/>
            <a:ext cx="8136904" cy="4247317"/>
          </a:xfrm>
          <a:prstGeom prst="rect">
            <a:avLst/>
          </a:prstGeom>
          <a:noFill/>
        </p:spPr>
        <p:txBody>
          <a:bodyPr wrap="square" rtlCol="0">
            <a:spAutoFit/>
          </a:bodyPr>
          <a:lstStyle/>
          <a:p>
            <a:r>
              <a:rPr lang="de-DE" dirty="0" smtClean="0"/>
              <a:t>Doppelkopf ist ein Partnerspiel welches auf Vertrauen aufbaut. Deshalb gilt:</a:t>
            </a:r>
          </a:p>
          <a:p>
            <a:pPr marL="180975" indent="-180975">
              <a:buFont typeface="Arial" pitchFamily="34" charset="0"/>
              <a:buChar char="•"/>
            </a:pPr>
            <a:r>
              <a:rPr lang="de-DE" dirty="0" smtClean="0"/>
              <a:t>Spiele niemals die </a:t>
            </a:r>
            <a:r>
              <a:rPr lang="de-DE" dirty="0" err="1" smtClean="0"/>
              <a:t>Dulle</a:t>
            </a:r>
            <a:r>
              <a:rPr lang="de-DE" dirty="0" smtClean="0"/>
              <a:t> als Kontra im Ansagezeitraum auf.</a:t>
            </a:r>
          </a:p>
          <a:p>
            <a:pPr marL="180975" indent="-180975">
              <a:buFont typeface="Arial" pitchFamily="34" charset="0"/>
              <a:buChar char="•"/>
            </a:pPr>
            <a:r>
              <a:rPr lang="de-DE" dirty="0" smtClean="0"/>
              <a:t>Spiele nie die </a:t>
            </a:r>
            <a:r>
              <a:rPr lang="de-DE" dirty="0" err="1" smtClean="0"/>
              <a:t>Dulle</a:t>
            </a:r>
            <a:r>
              <a:rPr lang="de-DE" dirty="0" smtClean="0"/>
              <a:t> auf, wenn Du die Voraussetzungen nicht hast. Dein Partner wird sonst Absagen auf Dein Blatt aufbauen, welche nicht gerechtfertigt sind.</a:t>
            </a:r>
          </a:p>
          <a:p>
            <a:pPr marL="180975" indent="-180975">
              <a:buFont typeface="Arial" pitchFamily="34" charset="0"/>
              <a:buChar char="•"/>
            </a:pPr>
            <a:endParaRPr lang="de-DE" dirty="0" smtClean="0"/>
          </a:p>
          <a:p>
            <a:pPr marL="180975" indent="-180975"/>
            <a:r>
              <a:rPr lang="de-DE" dirty="0" smtClean="0"/>
              <a:t>Spielt der Re-Partner die </a:t>
            </a:r>
            <a:r>
              <a:rPr lang="de-DE" dirty="0" err="1" smtClean="0"/>
              <a:t>Dulle</a:t>
            </a:r>
            <a:r>
              <a:rPr lang="de-DE" dirty="0" smtClean="0"/>
              <a:t> auf und Du hältst die andere </a:t>
            </a:r>
            <a:r>
              <a:rPr lang="de-DE" dirty="0" err="1" smtClean="0"/>
              <a:t>Dulle</a:t>
            </a:r>
            <a:r>
              <a:rPr lang="de-DE" dirty="0" smtClean="0"/>
              <a:t> so sollst Du:</a:t>
            </a:r>
          </a:p>
          <a:p>
            <a:pPr marL="180975" indent="-180975">
              <a:buFont typeface="Arial" pitchFamily="34" charset="0"/>
              <a:buChar char="•"/>
            </a:pPr>
            <a:r>
              <a:rPr lang="de-DE" dirty="0" smtClean="0"/>
              <a:t>Sofort unmittelbar Re sagen, wenn Du die andere </a:t>
            </a:r>
            <a:r>
              <a:rPr lang="de-DE" dirty="0" err="1" smtClean="0"/>
              <a:t>Dulle</a:t>
            </a:r>
            <a:r>
              <a:rPr lang="de-DE" dirty="0" smtClean="0"/>
              <a:t> </a:t>
            </a:r>
            <a:r>
              <a:rPr lang="de-DE" dirty="0" err="1" smtClean="0"/>
              <a:t>hälst</a:t>
            </a:r>
            <a:r>
              <a:rPr lang="de-DE" dirty="0" smtClean="0"/>
              <a:t>.</a:t>
            </a:r>
          </a:p>
          <a:p>
            <a:pPr marL="180975" indent="-180975">
              <a:buFont typeface="Arial" pitchFamily="34" charset="0"/>
              <a:buChar char="•"/>
            </a:pPr>
            <a:r>
              <a:rPr lang="de-DE" dirty="0" smtClean="0"/>
              <a:t>Sofort und unmittelbar „90“ sagen, wenn Dein Partner die </a:t>
            </a:r>
            <a:r>
              <a:rPr lang="de-DE" dirty="0" err="1" smtClean="0"/>
              <a:t>Dulle</a:t>
            </a:r>
            <a:r>
              <a:rPr lang="de-DE" dirty="0" smtClean="0"/>
              <a:t> mit „Re“ aufspielt, wenn Du die andere </a:t>
            </a:r>
            <a:r>
              <a:rPr lang="de-DE" dirty="0" err="1" smtClean="0"/>
              <a:t>Dulle</a:t>
            </a:r>
            <a:r>
              <a:rPr lang="de-DE" dirty="0" smtClean="0"/>
              <a:t> hältst.</a:t>
            </a:r>
          </a:p>
          <a:p>
            <a:pPr marL="180975" indent="-180975">
              <a:buFont typeface="Arial" pitchFamily="34" charset="0"/>
              <a:buChar char="•"/>
            </a:pPr>
            <a:endParaRPr lang="de-DE" dirty="0" smtClean="0"/>
          </a:p>
          <a:p>
            <a:r>
              <a:rPr lang="de-DE" dirty="0" smtClean="0"/>
              <a:t>Ihr wisst dann sofort, dass Ihr die 5-höchsten Trümpfe haltet. Du solltest wenn Du an der Reihe bist den höchsten, nicht bekannten Stand-Trumpf spielen.</a:t>
            </a:r>
          </a:p>
          <a:p>
            <a:endParaRPr lang="de-DE" dirty="0" smtClean="0"/>
          </a:p>
          <a:p>
            <a:r>
              <a:rPr lang="de-DE" b="1" i="1" dirty="0" smtClean="0"/>
              <a:t>Merke:</a:t>
            </a:r>
            <a:r>
              <a:rPr lang="de-DE" dirty="0" smtClean="0"/>
              <a:t> Im zweiten Stich ist das </a:t>
            </a:r>
            <a:r>
              <a:rPr lang="de-DE" dirty="0" err="1" smtClean="0"/>
              <a:t>Aufspiel</a:t>
            </a:r>
            <a:r>
              <a:rPr lang="de-DE" dirty="0" smtClean="0"/>
              <a:t> der </a:t>
            </a:r>
            <a:r>
              <a:rPr lang="de-DE" dirty="0" err="1" smtClean="0"/>
              <a:t>Dulle</a:t>
            </a:r>
            <a:r>
              <a:rPr lang="de-DE" dirty="0" smtClean="0"/>
              <a:t> schwächer und deshalb auch nur einladend.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571923" cy="461665"/>
          </a:xfrm>
          <a:prstGeom prst="rect">
            <a:avLst/>
          </a:prstGeom>
          <a:noFill/>
        </p:spPr>
        <p:txBody>
          <a:bodyPr wrap="none" rtlCol="0">
            <a:spAutoFit/>
          </a:bodyPr>
          <a:lstStyle/>
          <a:p>
            <a:r>
              <a:rPr lang="de-DE" sz="2400" b="1" dirty="0" smtClean="0">
                <a:solidFill>
                  <a:schemeClr val="accent4">
                    <a:lumMod val="75000"/>
                  </a:schemeClr>
                </a:solidFill>
              </a:rPr>
              <a:t>5b. </a:t>
            </a:r>
            <a:r>
              <a:rPr lang="de-DE" sz="2400" b="1" dirty="0" err="1" smtClean="0">
                <a:solidFill>
                  <a:schemeClr val="accent4">
                    <a:lumMod val="75000"/>
                  </a:schemeClr>
                </a:solidFill>
              </a:rPr>
              <a:t>Dulle</a:t>
            </a:r>
            <a:r>
              <a:rPr lang="de-DE" sz="2400" b="1" dirty="0" smtClean="0">
                <a:solidFill>
                  <a:schemeClr val="accent4">
                    <a:lumMod val="75000"/>
                  </a:schemeClr>
                </a:solidFill>
              </a:rPr>
              <a:t> vor ist Re</a:t>
            </a:r>
            <a:endParaRPr lang="de-DE" sz="2400" b="1" dirty="0">
              <a:solidFill>
                <a:schemeClr val="accent4">
                  <a:lumMod val="75000"/>
                </a:schemeClr>
              </a:solidFill>
            </a:endParaRPr>
          </a:p>
        </p:txBody>
      </p:sp>
      <p:pic>
        <p:nvPicPr>
          <p:cNvPr id="2050" name="Picture 2" descr="E:\Dropbox\Doppelkopf\Karten\KaroZehn.png"/>
          <p:cNvPicPr>
            <a:picLocks noChangeAspect="1" noChangeArrowheads="1"/>
          </p:cNvPicPr>
          <p:nvPr/>
        </p:nvPicPr>
        <p:blipFill>
          <a:blip r:embed="rId2" cstate="print"/>
          <a:srcRect/>
          <a:stretch>
            <a:fillRect/>
          </a:stretch>
        </p:blipFill>
        <p:spPr bwMode="auto">
          <a:xfrm>
            <a:off x="4972348" y="2160152"/>
            <a:ext cx="552450" cy="847725"/>
          </a:xfrm>
          <a:prstGeom prst="rect">
            <a:avLst/>
          </a:prstGeom>
          <a:noFill/>
        </p:spPr>
      </p:pic>
      <p:pic>
        <p:nvPicPr>
          <p:cNvPr id="2051" name="Picture 3" descr="E:\Dropbox\Doppelkopf\Karten\KaroDame.png"/>
          <p:cNvPicPr>
            <a:picLocks noChangeAspect="1" noChangeArrowheads="1"/>
          </p:cNvPicPr>
          <p:nvPr/>
        </p:nvPicPr>
        <p:blipFill>
          <a:blip r:embed="rId3" cstate="print"/>
          <a:srcRect/>
          <a:stretch>
            <a:fillRect/>
          </a:stretch>
        </p:blipFill>
        <p:spPr bwMode="auto">
          <a:xfrm>
            <a:off x="3173983" y="2160152"/>
            <a:ext cx="571500" cy="857250"/>
          </a:xfrm>
          <a:prstGeom prst="rect">
            <a:avLst/>
          </a:prstGeom>
          <a:noFill/>
        </p:spPr>
      </p:pic>
      <p:pic>
        <p:nvPicPr>
          <p:cNvPr id="2052" name="Picture 4" descr="E:\Dropbox\Doppelkopf\Karten\KaroBube.png"/>
          <p:cNvPicPr>
            <a:picLocks noChangeAspect="1" noChangeArrowheads="1"/>
          </p:cNvPicPr>
          <p:nvPr/>
        </p:nvPicPr>
        <p:blipFill>
          <a:blip r:embed="rId4" cstate="print"/>
          <a:srcRect/>
          <a:stretch>
            <a:fillRect/>
          </a:stretch>
        </p:blipFill>
        <p:spPr bwMode="auto">
          <a:xfrm>
            <a:off x="4379243" y="2160152"/>
            <a:ext cx="561975" cy="847725"/>
          </a:xfrm>
          <a:prstGeom prst="rect">
            <a:avLst/>
          </a:prstGeom>
          <a:noFill/>
        </p:spPr>
      </p:pic>
      <p:pic>
        <p:nvPicPr>
          <p:cNvPr id="2053" name="Picture 5" descr="E:\Dropbox\Doppelkopf\Karten\HerzZehn.png"/>
          <p:cNvPicPr>
            <a:picLocks noChangeAspect="1" noChangeArrowheads="1"/>
          </p:cNvPicPr>
          <p:nvPr/>
        </p:nvPicPr>
        <p:blipFill>
          <a:blip r:embed="rId5" cstate="print"/>
          <a:srcRect/>
          <a:stretch>
            <a:fillRect/>
          </a:stretch>
        </p:blipFill>
        <p:spPr bwMode="auto">
          <a:xfrm>
            <a:off x="811088" y="2160152"/>
            <a:ext cx="571500" cy="857250"/>
          </a:xfrm>
          <a:prstGeom prst="rect">
            <a:avLst/>
          </a:prstGeom>
          <a:noFill/>
        </p:spPr>
      </p:pic>
      <p:pic>
        <p:nvPicPr>
          <p:cNvPr id="2054" name="Picture 6" descr="E:\Dropbox\Doppelkopf\Karten\HerzDame.png"/>
          <p:cNvPicPr>
            <a:picLocks noChangeAspect="1" noChangeArrowheads="1"/>
          </p:cNvPicPr>
          <p:nvPr/>
        </p:nvPicPr>
        <p:blipFill>
          <a:blip r:embed="rId6" cstate="print"/>
          <a:srcRect/>
          <a:stretch>
            <a:fillRect/>
          </a:stretch>
        </p:blipFill>
        <p:spPr bwMode="auto">
          <a:xfrm>
            <a:off x="2609453" y="2160152"/>
            <a:ext cx="533400" cy="847725"/>
          </a:xfrm>
          <a:prstGeom prst="rect">
            <a:avLst/>
          </a:prstGeom>
          <a:noFill/>
        </p:spPr>
      </p:pic>
      <p:pic>
        <p:nvPicPr>
          <p:cNvPr id="2055" name="Picture 7" descr="E:\Dropbox\Doppelkopf\Karten\PikDame.png"/>
          <p:cNvPicPr>
            <a:picLocks noChangeAspect="1" noChangeArrowheads="1"/>
          </p:cNvPicPr>
          <p:nvPr/>
        </p:nvPicPr>
        <p:blipFill>
          <a:blip r:embed="rId7" cstate="print"/>
          <a:srcRect/>
          <a:stretch>
            <a:fillRect/>
          </a:stretch>
        </p:blipFill>
        <p:spPr bwMode="auto">
          <a:xfrm>
            <a:off x="2016348" y="2160152"/>
            <a:ext cx="561975" cy="828675"/>
          </a:xfrm>
          <a:prstGeom prst="rect">
            <a:avLst/>
          </a:prstGeom>
          <a:noFill/>
        </p:spPr>
      </p:pic>
      <p:pic>
        <p:nvPicPr>
          <p:cNvPr id="2056" name="Picture 8" descr="E:\Dropbox\Doppelkopf\Karten\PikBube.png"/>
          <p:cNvPicPr>
            <a:picLocks noChangeAspect="1" noChangeArrowheads="1"/>
          </p:cNvPicPr>
          <p:nvPr/>
        </p:nvPicPr>
        <p:blipFill>
          <a:blip r:embed="rId8" cstate="print"/>
          <a:srcRect/>
          <a:stretch>
            <a:fillRect/>
          </a:stretch>
        </p:blipFill>
        <p:spPr bwMode="auto">
          <a:xfrm>
            <a:off x="3776613" y="2160152"/>
            <a:ext cx="571500" cy="847725"/>
          </a:xfrm>
          <a:prstGeom prst="rect">
            <a:avLst/>
          </a:prstGeom>
          <a:noFill/>
        </p:spPr>
      </p:pic>
      <p:pic>
        <p:nvPicPr>
          <p:cNvPr id="13" name="Picture 9" descr="E:\Dropbox\Doppelkopf\Karten\KreuzDame.png"/>
          <p:cNvPicPr>
            <a:picLocks noChangeAspect="1" noChangeArrowheads="1"/>
          </p:cNvPicPr>
          <p:nvPr/>
        </p:nvPicPr>
        <p:blipFill>
          <a:blip r:embed="rId9" cstate="print"/>
          <a:srcRect/>
          <a:stretch>
            <a:fillRect/>
          </a:stretch>
        </p:blipFill>
        <p:spPr bwMode="auto">
          <a:xfrm>
            <a:off x="1413718" y="2160152"/>
            <a:ext cx="571500" cy="857250"/>
          </a:xfrm>
          <a:prstGeom prst="rect">
            <a:avLst/>
          </a:prstGeom>
          <a:noFill/>
        </p:spPr>
      </p:pic>
      <p:pic>
        <p:nvPicPr>
          <p:cNvPr id="2058" name="Picture 10" descr="E:\Dropbox\Doppelkopf\Karten\PikNeun.png"/>
          <p:cNvPicPr>
            <a:picLocks noChangeAspect="1" noChangeArrowheads="1"/>
          </p:cNvPicPr>
          <p:nvPr/>
        </p:nvPicPr>
        <p:blipFill>
          <a:blip r:embed="rId10" cstate="print"/>
          <a:srcRect/>
          <a:stretch>
            <a:fillRect/>
          </a:stretch>
        </p:blipFill>
        <p:spPr bwMode="auto">
          <a:xfrm>
            <a:off x="6742138" y="2160152"/>
            <a:ext cx="571500" cy="857250"/>
          </a:xfrm>
          <a:prstGeom prst="rect">
            <a:avLst/>
          </a:prstGeom>
          <a:noFill/>
        </p:spPr>
      </p:pic>
      <p:pic>
        <p:nvPicPr>
          <p:cNvPr id="2059" name="Picture 11" descr="E:\Dropbox\Doppelkopf\Karten\PikKoenig.png"/>
          <p:cNvPicPr>
            <a:picLocks noChangeAspect="1" noChangeArrowheads="1"/>
          </p:cNvPicPr>
          <p:nvPr/>
        </p:nvPicPr>
        <p:blipFill>
          <a:blip r:embed="rId11" cstate="print"/>
          <a:srcRect/>
          <a:stretch>
            <a:fillRect/>
          </a:stretch>
        </p:blipFill>
        <p:spPr bwMode="auto">
          <a:xfrm>
            <a:off x="6139508" y="2160152"/>
            <a:ext cx="571500" cy="838200"/>
          </a:xfrm>
          <a:prstGeom prst="rect">
            <a:avLst/>
          </a:prstGeom>
          <a:noFill/>
        </p:spPr>
      </p:pic>
      <p:pic>
        <p:nvPicPr>
          <p:cNvPr id="2060" name="Picture 12" descr="E:\Dropbox\Doppelkopf\Karten\PikZehn.png"/>
          <p:cNvPicPr>
            <a:picLocks noChangeAspect="1" noChangeArrowheads="1"/>
          </p:cNvPicPr>
          <p:nvPr/>
        </p:nvPicPr>
        <p:blipFill>
          <a:blip r:embed="rId12" cstate="print"/>
          <a:srcRect/>
          <a:stretch>
            <a:fillRect/>
          </a:stretch>
        </p:blipFill>
        <p:spPr bwMode="auto">
          <a:xfrm>
            <a:off x="5555928" y="2160152"/>
            <a:ext cx="552450" cy="847725"/>
          </a:xfrm>
          <a:prstGeom prst="rect">
            <a:avLst/>
          </a:prstGeom>
          <a:noFill/>
        </p:spPr>
      </p:pic>
      <p:pic>
        <p:nvPicPr>
          <p:cNvPr id="2061" name="Picture 13" descr="E:\Dropbox\Doppelkopf\Karten\KreuzKoenig.png"/>
          <p:cNvPicPr>
            <a:picLocks noChangeAspect="1" noChangeArrowheads="1"/>
          </p:cNvPicPr>
          <p:nvPr/>
        </p:nvPicPr>
        <p:blipFill>
          <a:blip r:embed="rId13" cstate="print"/>
          <a:srcRect/>
          <a:stretch>
            <a:fillRect/>
          </a:stretch>
        </p:blipFill>
        <p:spPr bwMode="auto">
          <a:xfrm>
            <a:off x="7344766" y="2160152"/>
            <a:ext cx="552450" cy="847725"/>
          </a:xfrm>
          <a:prstGeom prst="rect">
            <a:avLst/>
          </a:prstGeom>
          <a:noFill/>
        </p:spPr>
      </p:pic>
      <p:sp>
        <p:nvSpPr>
          <p:cNvPr id="30" name="Textfeld 29"/>
          <p:cNvSpPr txBox="1"/>
          <p:nvPr/>
        </p:nvSpPr>
        <p:spPr>
          <a:xfrm>
            <a:off x="467544" y="3429000"/>
            <a:ext cx="8280920" cy="1754326"/>
          </a:xfrm>
          <a:prstGeom prst="rect">
            <a:avLst/>
          </a:prstGeom>
          <a:noFill/>
        </p:spPr>
        <p:txBody>
          <a:bodyPr wrap="square" rtlCol="0">
            <a:spAutoFit/>
          </a:bodyPr>
          <a:lstStyle/>
          <a:p>
            <a:r>
              <a:rPr lang="de-DE" dirty="0" smtClean="0"/>
              <a:t>Analyse: Du hast 8 Trumpf aber kein As. Hat Dein Partner die </a:t>
            </a:r>
            <a:r>
              <a:rPr lang="de-DE" dirty="0" err="1" smtClean="0"/>
              <a:t>Dulle</a:t>
            </a:r>
            <a:r>
              <a:rPr lang="de-DE" dirty="0" smtClean="0"/>
              <a:t>, so wird er zumindest eins der schwarzen Asse haben ggf. noch Herz-As. Du hast einen guten Erwartungswert 80+, 8 Trumpf und wirst immer das Re geben. Spiele jetzt die </a:t>
            </a:r>
            <a:r>
              <a:rPr lang="de-DE" dirty="0" err="1" smtClean="0"/>
              <a:t>Dulle</a:t>
            </a:r>
            <a:r>
              <a:rPr lang="de-DE" dirty="0" smtClean="0"/>
              <a:t> im ersten. Kommt vom Partner das „Re“, so kannst Du mit Karo 10 fortsetzen und er wird entweder Pik-Dame spielen (dann wird weiter Trumpf gespielt) oder seine Asse. Tiefe Absagen sind so möglich.</a:t>
            </a:r>
            <a:endParaRPr lang="de-DE"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920532" cy="461665"/>
          </a:xfrm>
          <a:prstGeom prst="rect">
            <a:avLst/>
          </a:prstGeom>
          <a:noFill/>
        </p:spPr>
        <p:txBody>
          <a:bodyPr wrap="none" rtlCol="0">
            <a:spAutoFit/>
          </a:bodyPr>
          <a:lstStyle/>
          <a:p>
            <a:r>
              <a:rPr lang="de-DE" sz="2400" b="1" dirty="0" smtClean="0">
                <a:solidFill>
                  <a:schemeClr val="accent4">
                    <a:lumMod val="75000"/>
                  </a:schemeClr>
                </a:solidFill>
              </a:rPr>
              <a:t>5c. Zeige als Re Deine </a:t>
            </a:r>
            <a:r>
              <a:rPr lang="de-DE" sz="2400" b="1" dirty="0" err="1" smtClean="0">
                <a:solidFill>
                  <a:schemeClr val="accent4">
                    <a:lumMod val="75000"/>
                  </a:schemeClr>
                </a:solidFill>
              </a:rPr>
              <a:t>Doppeldulle</a:t>
            </a:r>
            <a:r>
              <a:rPr lang="de-DE" sz="2400" b="1" dirty="0" smtClean="0">
                <a:solidFill>
                  <a:schemeClr val="accent4">
                    <a:lumMod val="75000"/>
                  </a:schemeClr>
                </a:solidFill>
              </a:rPr>
              <a:t> immer an.</a:t>
            </a:r>
            <a:endParaRPr lang="de-DE" sz="2400" b="1" dirty="0">
              <a:solidFill>
                <a:schemeClr val="accent4">
                  <a:lumMod val="75000"/>
                </a:schemeClr>
              </a:solidFill>
            </a:endParaRPr>
          </a:p>
        </p:txBody>
      </p:sp>
      <p:sp>
        <p:nvSpPr>
          <p:cNvPr id="5" name="Textfeld 4"/>
          <p:cNvSpPr txBox="1"/>
          <p:nvPr/>
        </p:nvSpPr>
        <p:spPr>
          <a:xfrm>
            <a:off x="539552" y="2153120"/>
            <a:ext cx="7920880" cy="2585323"/>
          </a:xfrm>
          <a:prstGeom prst="rect">
            <a:avLst/>
          </a:prstGeom>
          <a:noFill/>
        </p:spPr>
        <p:txBody>
          <a:bodyPr wrap="square" rtlCol="0">
            <a:spAutoFit/>
          </a:bodyPr>
          <a:lstStyle/>
          <a:p>
            <a:r>
              <a:rPr lang="de-DE" dirty="0" err="1" smtClean="0"/>
              <a:t>Doppeldulle</a:t>
            </a:r>
            <a:r>
              <a:rPr lang="de-DE" dirty="0" smtClean="0"/>
              <a:t> ist gerade für Re eine unglaubliche Stärke, weil zunächst mindestens vier Mal Trumpf gespielt werden kann, ggf. sogar mehr. Deshalb muss eine DD immer angezeigt werden:</a:t>
            </a:r>
          </a:p>
          <a:p>
            <a:endParaRPr lang="de-DE" dirty="0" smtClean="0"/>
          </a:p>
          <a:p>
            <a:pPr marL="177800" indent="-177800">
              <a:buFont typeface="Arial" pitchFamily="34" charset="0"/>
              <a:buChar char="•"/>
            </a:pPr>
            <a:r>
              <a:rPr lang="de-DE" dirty="0" smtClean="0"/>
              <a:t>Spiele Deinen </a:t>
            </a:r>
            <a:r>
              <a:rPr lang="de-DE" dirty="0" err="1" smtClean="0"/>
              <a:t>Fux</a:t>
            </a:r>
            <a:r>
              <a:rPr lang="de-DE" dirty="0" smtClean="0"/>
              <a:t> oder eine Karo 10 als Re mit „Re“ vor. Eine hohe Karte vorzuspielen macht keinen Sinn, wenn sie nicht sicher zum Partner geht.</a:t>
            </a:r>
          </a:p>
          <a:p>
            <a:pPr marL="177800" indent="-177800">
              <a:buFont typeface="Arial" pitchFamily="34" charset="0"/>
              <a:buChar char="•"/>
            </a:pPr>
            <a:r>
              <a:rPr lang="de-DE" dirty="0" smtClean="0"/>
              <a:t>Spiele Kreuz – oder wenn Du hast – Pik Dame vor. Niemand würde einen so hohen Trumpf „einer anderen </a:t>
            </a:r>
            <a:r>
              <a:rPr lang="de-DE" dirty="0" err="1" smtClean="0"/>
              <a:t>Dulle</a:t>
            </a:r>
            <a:r>
              <a:rPr lang="de-DE" dirty="0" smtClean="0"/>
              <a:t> zum </a:t>
            </a:r>
            <a:r>
              <a:rPr lang="de-DE" dirty="0" err="1" smtClean="0"/>
              <a:t>Fraß</a:t>
            </a:r>
            <a:r>
              <a:rPr lang="de-DE" dirty="0" smtClean="0"/>
              <a:t> vorwerfen“. Ein schwarze Dame soll immer nach Hause kommen und Punkte machen  </a:t>
            </a:r>
            <a:endParaRPr lang="de-DE" dirty="0"/>
          </a:p>
        </p:txBody>
      </p:sp>
      <p:sp>
        <p:nvSpPr>
          <p:cNvPr id="6" name="Textfeld 5"/>
          <p:cNvSpPr txBox="1"/>
          <p:nvPr/>
        </p:nvSpPr>
        <p:spPr>
          <a:xfrm>
            <a:off x="539552" y="4890492"/>
            <a:ext cx="7632848" cy="1323439"/>
          </a:xfrm>
          <a:prstGeom prst="rect">
            <a:avLst/>
          </a:prstGeom>
          <a:noFill/>
        </p:spPr>
        <p:txBody>
          <a:bodyPr wrap="square" rtlCol="0">
            <a:spAutoFit/>
          </a:bodyPr>
          <a:lstStyle/>
          <a:p>
            <a:r>
              <a:rPr lang="de-DE" sz="2000" b="1" dirty="0" smtClean="0">
                <a:solidFill>
                  <a:srgbClr val="00B050"/>
                </a:solidFill>
              </a:rPr>
              <a:t>Manche spielen eine schwarze Dame vor um die „</a:t>
            </a:r>
            <a:r>
              <a:rPr lang="de-DE" sz="2000" b="1" dirty="0" err="1" smtClean="0">
                <a:solidFill>
                  <a:srgbClr val="00B050"/>
                </a:solidFill>
              </a:rPr>
              <a:t>Dulle</a:t>
            </a:r>
            <a:r>
              <a:rPr lang="de-DE" sz="2000" b="1" dirty="0" smtClean="0">
                <a:solidFill>
                  <a:srgbClr val="00B050"/>
                </a:solidFill>
              </a:rPr>
              <a:t> des Gegners zu ziehen“. Merke: Eine </a:t>
            </a:r>
            <a:r>
              <a:rPr lang="de-DE" sz="2000" b="1" dirty="0" err="1" smtClean="0">
                <a:solidFill>
                  <a:srgbClr val="00B050"/>
                </a:solidFill>
              </a:rPr>
              <a:t>Dulle</a:t>
            </a:r>
            <a:r>
              <a:rPr lang="de-DE" sz="2000" b="1" dirty="0" smtClean="0">
                <a:solidFill>
                  <a:srgbClr val="00B050"/>
                </a:solidFill>
              </a:rPr>
              <a:t> macht immer einen Stich. Mit jeder schwarze Dame, die keinen Stich macht,  verlierst Du 15-20 Punkte. Die schwarze Dame soll immer einen Stich machen.</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485296" cy="461665"/>
          </a:xfrm>
          <a:prstGeom prst="rect">
            <a:avLst/>
          </a:prstGeom>
          <a:noFill/>
        </p:spPr>
        <p:txBody>
          <a:bodyPr wrap="none" rtlCol="0">
            <a:spAutoFit/>
          </a:bodyPr>
          <a:lstStyle/>
          <a:p>
            <a:r>
              <a:rPr lang="de-DE" sz="2400" b="1" dirty="0" smtClean="0">
                <a:solidFill>
                  <a:schemeClr val="accent4">
                    <a:lumMod val="75000"/>
                  </a:schemeClr>
                </a:solidFill>
              </a:rPr>
              <a:t>Grundsätzlich gilt:</a:t>
            </a:r>
            <a:endParaRPr lang="de-DE" sz="2400" b="1" dirty="0">
              <a:solidFill>
                <a:schemeClr val="accent4">
                  <a:lumMod val="75000"/>
                </a:schemeClr>
              </a:solidFill>
            </a:endParaRPr>
          </a:p>
        </p:txBody>
      </p:sp>
      <p:sp>
        <p:nvSpPr>
          <p:cNvPr id="19" name="Textfeld 18"/>
          <p:cNvSpPr txBox="1"/>
          <p:nvPr/>
        </p:nvSpPr>
        <p:spPr>
          <a:xfrm>
            <a:off x="395536" y="2348880"/>
            <a:ext cx="8136904" cy="3785652"/>
          </a:xfrm>
          <a:prstGeom prst="rect">
            <a:avLst/>
          </a:prstGeom>
          <a:noFill/>
        </p:spPr>
        <p:txBody>
          <a:bodyPr wrap="square" rtlCol="0">
            <a:spAutoFit/>
          </a:bodyPr>
          <a:lstStyle/>
          <a:p>
            <a:pPr marL="180975" indent="-180975">
              <a:buFont typeface="Arial" pitchFamily="34" charset="0"/>
              <a:buChar char="•"/>
            </a:pPr>
            <a:r>
              <a:rPr lang="de-DE" sz="2400" dirty="0" smtClean="0"/>
              <a:t>Es ist immer besser mit den Wahrscheinlichkeiten zu spielen, als gegen sie.</a:t>
            </a:r>
          </a:p>
          <a:p>
            <a:pPr marL="180975" indent="-180975">
              <a:buFont typeface="Arial" pitchFamily="34" charset="0"/>
              <a:buChar char="•"/>
            </a:pPr>
            <a:r>
              <a:rPr lang="de-DE" sz="2400" dirty="0" smtClean="0"/>
              <a:t>Zu jeder Regel gibt es immer Ausnahmen.</a:t>
            </a:r>
          </a:p>
          <a:p>
            <a:pPr marL="180975" indent="-180975">
              <a:buFont typeface="Arial" pitchFamily="34" charset="0"/>
              <a:buChar char="•"/>
            </a:pPr>
            <a:r>
              <a:rPr lang="de-DE" sz="2400" dirty="0" smtClean="0"/>
              <a:t>Wenn die Ausnahme zur Regel wird, hat man etwas falsch gemacht.</a:t>
            </a:r>
          </a:p>
          <a:p>
            <a:pPr marL="180975" indent="-180975">
              <a:buFont typeface="Arial" pitchFamily="34" charset="0"/>
              <a:buChar char="•"/>
            </a:pPr>
            <a:r>
              <a:rPr lang="de-DE" sz="2400" dirty="0" smtClean="0"/>
              <a:t>Anfängerinnen und Anfänger sollten die Ausnahmen zunächst vollständig ausblenden.</a:t>
            </a:r>
          </a:p>
          <a:p>
            <a:pPr marL="180975" indent="-180975">
              <a:buFont typeface="Arial" pitchFamily="34" charset="0"/>
              <a:buChar char="•"/>
            </a:pPr>
            <a:r>
              <a:rPr lang="de-DE" sz="2400" dirty="0" err="1" smtClean="0"/>
              <a:t>Doko</a:t>
            </a:r>
            <a:r>
              <a:rPr lang="de-DE" sz="2400" dirty="0" smtClean="0"/>
              <a:t> ist ein Partnerspiel. Den Partner schnell zu finden und mit ihm zusammen zu spielen ist das erste Gebot.  Spiele immer </a:t>
            </a:r>
            <a:r>
              <a:rPr lang="de-DE" sz="2400" b="1" dirty="0" smtClean="0"/>
              <a:t>mit</a:t>
            </a:r>
            <a:r>
              <a:rPr lang="de-DE" sz="2400" dirty="0" smtClean="0"/>
              <a:t> Deinem Partner, nie </a:t>
            </a:r>
            <a:r>
              <a:rPr lang="de-DE" sz="2400" b="1" dirty="0" smtClean="0"/>
              <a:t>gegen</a:t>
            </a:r>
            <a:r>
              <a:rPr lang="de-DE" sz="2400" dirty="0" smtClean="0"/>
              <a:t> ihn.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395160" cy="461665"/>
          </a:xfrm>
          <a:prstGeom prst="rect">
            <a:avLst/>
          </a:prstGeom>
          <a:noFill/>
        </p:spPr>
        <p:txBody>
          <a:bodyPr wrap="none" rtlCol="0">
            <a:spAutoFit/>
          </a:bodyPr>
          <a:lstStyle/>
          <a:p>
            <a:r>
              <a:rPr lang="de-DE" sz="2400" b="1" dirty="0" smtClean="0">
                <a:solidFill>
                  <a:schemeClr val="accent4">
                    <a:lumMod val="75000"/>
                  </a:schemeClr>
                </a:solidFill>
              </a:rPr>
              <a:t>5d. Beschreibe Dein Blatt</a:t>
            </a:r>
            <a:endParaRPr lang="de-DE" sz="2400" b="1" dirty="0">
              <a:solidFill>
                <a:schemeClr val="accent4">
                  <a:lumMod val="75000"/>
                </a:schemeClr>
              </a:solidFill>
            </a:endParaRPr>
          </a:p>
        </p:txBody>
      </p:sp>
      <p:sp>
        <p:nvSpPr>
          <p:cNvPr id="5" name="Textfeld 4"/>
          <p:cNvSpPr txBox="1"/>
          <p:nvPr/>
        </p:nvSpPr>
        <p:spPr>
          <a:xfrm>
            <a:off x="395536" y="2204864"/>
            <a:ext cx="7992888" cy="3416320"/>
          </a:xfrm>
          <a:prstGeom prst="rect">
            <a:avLst/>
          </a:prstGeom>
          <a:noFill/>
        </p:spPr>
        <p:txBody>
          <a:bodyPr wrap="square" rtlCol="0">
            <a:spAutoFit/>
          </a:bodyPr>
          <a:lstStyle/>
          <a:p>
            <a:r>
              <a:rPr lang="de-DE" dirty="0" smtClean="0"/>
              <a:t>Doppelkopf ist ein Partnerspiel. Zeige Deinem Partner was Du hast:</a:t>
            </a:r>
          </a:p>
          <a:p>
            <a:endParaRPr lang="de-DE" dirty="0" smtClean="0"/>
          </a:p>
          <a:p>
            <a:pPr marL="177800" indent="-177800">
              <a:buFont typeface="Arial" pitchFamily="34" charset="0"/>
              <a:buChar char="•"/>
            </a:pPr>
            <a:r>
              <a:rPr lang="de-DE" dirty="0" smtClean="0"/>
              <a:t>Spielt Dein Partner z.B. nach der Re-Ansage einen </a:t>
            </a:r>
            <a:r>
              <a:rPr lang="de-DE" dirty="0" err="1" smtClean="0"/>
              <a:t>Fux</a:t>
            </a:r>
            <a:r>
              <a:rPr lang="de-DE" dirty="0" smtClean="0"/>
              <a:t>, nimm‘ diesen </a:t>
            </a:r>
            <a:r>
              <a:rPr lang="de-DE" dirty="0" err="1" smtClean="0"/>
              <a:t>Fux</a:t>
            </a:r>
            <a:r>
              <a:rPr lang="de-DE" dirty="0" smtClean="0"/>
              <a:t> nicht mit der Kreuz Dame. Nehme </a:t>
            </a:r>
            <a:r>
              <a:rPr lang="de-DE" dirty="0" err="1" smtClean="0"/>
              <a:t>Dulle</a:t>
            </a:r>
            <a:r>
              <a:rPr lang="de-DE" dirty="0" smtClean="0"/>
              <a:t>, wenn Du hast Pik Dame etc. (den höchsten nicht bekannten Steh-Trumpf). Zeige Deinem Partner nicht die Dinge, die er sowieso schon kennt sondern Dinge, die er noch nicht kennt.</a:t>
            </a:r>
          </a:p>
          <a:p>
            <a:pPr marL="177800" indent="-177800">
              <a:buFont typeface="Arial" pitchFamily="34" charset="0"/>
              <a:buChar char="•"/>
            </a:pPr>
            <a:r>
              <a:rPr lang="de-DE" dirty="0" smtClean="0"/>
              <a:t>Hast Du nach einer Ansage Doppel-Ass einer schwarzen Farbe oder bist Du sogar frei in einer Farbe, dann finde eine eigene Absage. Dann weiß Dein Partner eine weitere Stärke bei Dir.</a:t>
            </a:r>
          </a:p>
          <a:p>
            <a:pPr marL="177800" indent="-177800">
              <a:buFont typeface="Arial" pitchFamily="34" charset="0"/>
              <a:buChar char="•"/>
            </a:pPr>
            <a:r>
              <a:rPr lang="de-DE" dirty="0" smtClean="0"/>
              <a:t>Spiele mit Deinem Partner zusammen, verarsche ihn nicht. Jede falsche Information täuscht nicht nur die Gegner, sondern auch Deinen Partner (Siehe auch Regel 9, 10 und 11).</a:t>
            </a:r>
            <a:endParaRPr lang="de-DE"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395160" cy="461665"/>
          </a:xfrm>
          <a:prstGeom prst="rect">
            <a:avLst/>
          </a:prstGeom>
          <a:noFill/>
        </p:spPr>
        <p:txBody>
          <a:bodyPr wrap="none" rtlCol="0">
            <a:spAutoFit/>
          </a:bodyPr>
          <a:lstStyle/>
          <a:p>
            <a:r>
              <a:rPr lang="de-DE" sz="2400" b="1" dirty="0" smtClean="0">
                <a:solidFill>
                  <a:schemeClr val="accent4">
                    <a:lumMod val="75000"/>
                  </a:schemeClr>
                </a:solidFill>
              </a:rPr>
              <a:t>5d. Beschreibe Dein Blatt</a:t>
            </a:r>
            <a:endParaRPr lang="de-DE" sz="2400" b="1" dirty="0">
              <a:solidFill>
                <a:schemeClr val="accent4">
                  <a:lumMod val="75000"/>
                </a:schemeClr>
              </a:solidFill>
            </a:endParaRPr>
          </a:p>
        </p:txBody>
      </p:sp>
      <p:pic>
        <p:nvPicPr>
          <p:cNvPr id="1026" name="Picture 2" descr="E:\Dropbox\Doppelkopf\Karten\KreuzKoenig.png"/>
          <p:cNvPicPr>
            <a:picLocks noChangeAspect="1" noChangeArrowheads="1"/>
          </p:cNvPicPr>
          <p:nvPr/>
        </p:nvPicPr>
        <p:blipFill>
          <a:blip r:embed="rId3" cstate="print"/>
          <a:srcRect/>
          <a:stretch>
            <a:fillRect/>
          </a:stretch>
        </p:blipFill>
        <p:spPr bwMode="auto">
          <a:xfrm>
            <a:off x="6298361" y="2564904"/>
            <a:ext cx="552450" cy="847725"/>
          </a:xfrm>
          <a:prstGeom prst="rect">
            <a:avLst/>
          </a:prstGeom>
          <a:noFill/>
        </p:spPr>
      </p:pic>
      <p:pic>
        <p:nvPicPr>
          <p:cNvPr id="1027" name="Picture 3" descr="E:\Dropbox\Doppelkopf\Karten\KreuzDame.png"/>
          <p:cNvPicPr>
            <a:picLocks noChangeAspect="1" noChangeArrowheads="1"/>
          </p:cNvPicPr>
          <p:nvPr/>
        </p:nvPicPr>
        <p:blipFill>
          <a:blip r:embed="rId4" cstate="print"/>
          <a:srcRect/>
          <a:stretch>
            <a:fillRect/>
          </a:stretch>
        </p:blipFill>
        <p:spPr bwMode="auto">
          <a:xfrm>
            <a:off x="992486" y="2564904"/>
            <a:ext cx="571500" cy="857250"/>
          </a:xfrm>
          <a:prstGeom prst="rect">
            <a:avLst/>
          </a:prstGeom>
          <a:noFill/>
        </p:spPr>
      </p:pic>
      <p:pic>
        <p:nvPicPr>
          <p:cNvPr id="1028" name="Picture 4" descr="E:\Dropbox\Doppelkopf\Karten\KaroZehn.png"/>
          <p:cNvPicPr>
            <a:picLocks noChangeAspect="1" noChangeArrowheads="1"/>
          </p:cNvPicPr>
          <p:nvPr/>
        </p:nvPicPr>
        <p:blipFill>
          <a:blip r:embed="rId5" cstate="print"/>
          <a:srcRect/>
          <a:stretch>
            <a:fillRect/>
          </a:stretch>
        </p:blipFill>
        <p:spPr bwMode="auto">
          <a:xfrm>
            <a:off x="2764286" y="2564904"/>
            <a:ext cx="552450" cy="847725"/>
          </a:xfrm>
          <a:prstGeom prst="rect">
            <a:avLst/>
          </a:prstGeom>
          <a:noFill/>
        </p:spPr>
      </p:pic>
      <p:pic>
        <p:nvPicPr>
          <p:cNvPr id="1029" name="Picture 5" descr="E:\Dropbox\Doppelkopf\Karten\KaroNeun.png"/>
          <p:cNvPicPr>
            <a:picLocks noChangeAspect="1" noChangeArrowheads="1"/>
          </p:cNvPicPr>
          <p:nvPr/>
        </p:nvPicPr>
        <p:blipFill>
          <a:blip r:embed="rId6" cstate="print"/>
          <a:srcRect/>
          <a:stretch>
            <a:fillRect/>
          </a:stretch>
        </p:blipFill>
        <p:spPr bwMode="auto">
          <a:xfrm>
            <a:off x="3342186" y="2564904"/>
            <a:ext cx="571500" cy="857250"/>
          </a:xfrm>
          <a:prstGeom prst="rect">
            <a:avLst/>
          </a:prstGeom>
          <a:noFill/>
        </p:spPr>
      </p:pic>
      <p:pic>
        <p:nvPicPr>
          <p:cNvPr id="1030" name="Picture 6" descr="E:\Dropbox\Doppelkopf\Karten\KaroBube.png"/>
          <p:cNvPicPr>
            <a:picLocks noChangeAspect="1" noChangeArrowheads="1"/>
          </p:cNvPicPr>
          <p:nvPr/>
        </p:nvPicPr>
        <p:blipFill>
          <a:blip r:embed="rId7" cstate="print"/>
          <a:srcRect/>
          <a:stretch>
            <a:fillRect/>
          </a:stretch>
        </p:blipFill>
        <p:spPr bwMode="auto">
          <a:xfrm>
            <a:off x="2176861" y="2564904"/>
            <a:ext cx="561975" cy="847725"/>
          </a:xfrm>
          <a:prstGeom prst="rect">
            <a:avLst/>
          </a:prstGeom>
          <a:noFill/>
        </p:spPr>
      </p:pic>
      <p:pic>
        <p:nvPicPr>
          <p:cNvPr id="1031" name="Picture 7" descr="E:\Dropbox\Doppelkopf\Karten\HerzZehn.png"/>
          <p:cNvPicPr>
            <a:picLocks noChangeAspect="1" noChangeArrowheads="1"/>
          </p:cNvPicPr>
          <p:nvPr/>
        </p:nvPicPr>
        <p:blipFill>
          <a:blip r:embed="rId8" cstate="print"/>
          <a:srcRect/>
          <a:stretch>
            <a:fillRect/>
          </a:stretch>
        </p:blipFill>
        <p:spPr bwMode="auto">
          <a:xfrm>
            <a:off x="395536" y="2564904"/>
            <a:ext cx="571500" cy="857250"/>
          </a:xfrm>
          <a:prstGeom prst="rect">
            <a:avLst/>
          </a:prstGeom>
          <a:noFill/>
        </p:spPr>
      </p:pic>
      <p:pic>
        <p:nvPicPr>
          <p:cNvPr id="1032" name="Picture 8" descr="E:\Dropbox\Doppelkopf\Karten\PikZehn.png"/>
          <p:cNvPicPr>
            <a:picLocks noChangeAspect="1" noChangeArrowheads="1"/>
          </p:cNvPicPr>
          <p:nvPr/>
        </p:nvPicPr>
        <p:blipFill>
          <a:blip r:embed="rId9" cstate="print"/>
          <a:srcRect/>
          <a:stretch>
            <a:fillRect/>
          </a:stretch>
        </p:blipFill>
        <p:spPr bwMode="auto">
          <a:xfrm>
            <a:off x="4526561" y="2564904"/>
            <a:ext cx="552450" cy="847725"/>
          </a:xfrm>
          <a:prstGeom prst="rect">
            <a:avLst/>
          </a:prstGeom>
          <a:noFill/>
        </p:spPr>
      </p:pic>
      <p:pic>
        <p:nvPicPr>
          <p:cNvPr id="1033" name="Picture 9" descr="E:\Dropbox\Doppelkopf\Karten\PikKoenig.png"/>
          <p:cNvPicPr>
            <a:picLocks noChangeAspect="1" noChangeArrowheads="1"/>
          </p:cNvPicPr>
          <p:nvPr/>
        </p:nvPicPr>
        <p:blipFill>
          <a:blip r:embed="rId10" cstate="print"/>
          <a:srcRect/>
          <a:stretch>
            <a:fillRect/>
          </a:stretch>
        </p:blipFill>
        <p:spPr bwMode="auto">
          <a:xfrm>
            <a:off x="5104461" y="2564904"/>
            <a:ext cx="571500" cy="838200"/>
          </a:xfrm>
          <a:prstGeom prst="rect">
            <a:avLst/>
          </a:prstGeom>
          <a:noFill/>
        </p:spPr>
      </p:pic>
      <p:pic>
        <p:nvPicPr>
          <p:cNvPr id="1034" name="Picture 10" descr="E:\Dropbox\Doppelkopf\Karten\PikDame.png"/>
          <p:cNvPicPr>
            <a:picLocks noChangeAspect="1" noChangeArrowheads="1"/>
          </p:cNvPicPr>
          <p:nvPr/>
        </p:nvPicPr>
        <p:blipFill>
          <a:blip r:embed="rId11" cstate="print"/>
          <a:srcRect/>
          <a:stretch>
            <a:fillRect/>
          </a:stretch>
        </p:blipFill>
        <p:spPr bwMode="auto">
          <a:xfrm>
            <a:off x="1589436" y="2564904"/>
            <a:ext cx="561975" cy="828675"/>
          </a:xfrm>
          <a:prstGeom prst="rect">
            <a:avLst/>
          </a:prstGeom>
          <a:noFill/>
        </p:spPr>
      </p:pic>
      <p:pic>
        <p:nvPicPr>
          <p:cNvPr id="1035" name="Picture 11" descr="E:\Dropbox\Doppelkopf\Karten\PikAs.png"/>
          <p:cNvPicPr>
            <a:picLocks noChangeAspect="1" noChangeArrowheads="1"/>
          </p:cNvPicPr>
          <p:nvPr/>
        </p:nvPicPr>
        <p:blipFill>
          <a:blip r:embed="rId12" cstate="print"/>
          <a:srcRect/>
          <a:stretch>
            <a:fillRect/>
          </a:stretch>
        </p:blipFill>
        <p:spPr bwMode="auto">
          <a:xfrm>
            <a:off x="3939136" y="2564904"/>
            <a:ext cx="561975" cy="847725"/>
          </a:xfrm>
          <a:prstGeom prst="rect">
            <a:avLst/>
          </a:prstGeom>
          <a:noFill/>
        </p:spPr>
      </p:pic>
      <p:pic>
        <p:nvPicPr>
          <p:cNvPr id="1036" name="Picture 12" descr="E:\Dropbox\Doppelkopf\Karten\KreuzZehn.png"/>
          <p:cNvPicPr>
            <a:picLocks noChangeAspect="1" noChangeArrowheads="1"/>
          </p:cNvPicPr>
          <p:nvPr/>
        </p:nvPicPr>
        <p:blipFill>
          <a:blip r:embed="rId13" cstate="print"/>
          <a:srcRect/>
          <a:stretch>
            <a:fillRect/>
          </a:stretch>
        </p:blipFill>
        <p:spPr bwMode="auto">
          <a:xfrm>
            <a:off x="5701411" y="2564904"/>
            <a:ext cx="571500" cy="857250"/>
          </a:xfrm>
          <a:prstGeom prst="rect">
            <a:avLst/>
          </a:prstGeom>
          <a:noFill/>
        </p:spPr>
      </p:pic>
      <p:pic>
        <p:nvPicPr>
          <p:cNvPr id="1037" name="Picture 13" descr="E:\Dropbox\Doppelkopf\Karten\KreuzNeun.png"/>
          <p:cNvPicPr>
            <a:picLocks noChangeAspect="1" noChangeArrowheads="1"/>
          </p:cNvPicPr>
          <p:nvPr/>
        </p:nvPicPr>
        <p:blipFill>
          <a:blip r:embed="rId14" cstate="print"/>
          <a:srcRect/>
          <a:stretch>
            <a:fillRect/>
          </a:stretch>
        </p:blipFill>
        <p:spPr bwMode="auto">
          <a:xfrm>
            <a:off x="6876256" y="2564904"/>
            <a:ext cx="571500" cy="847725"/>
          </a:xfrm>
          <a:prstGeom prst="rect">
            <a:avLst/>
          </a:prstGeom>
          <a:noFill/>
        </p:spPr>
      </p:pic>
      <p:sp>
        <p:nvSpPr>
          <p:cNvPr id="17" name="Textfeld 16"/>
          <p:cNvSpPr txBox="1"/>
          <p:nvPr/>
        </p:nvSpPr>
        <p:spPr>
          <a:xfrm>
            <a:off x="467544" y="2132856"/>
            <a:ext cx="2545569" cy="369332"/>
          </a:xfrm>
          <a:prstGeom prst="rect">
            <a:avLst/>
          </a:prstGeom>
          <a:noFill/>
        </p:spPr>
        <p:txBody>
          <a:bodyPr wrap="none" rtlCol="0">
            <a:spAutoFit/>
          </a:bodyPr>
          <a:lstStyle/>
          <a:p>
            <a:r>
              <a:rPr lang="de-DE" dirty="0" smtClean="0"/>
              <a:t>Du hältst folgendes Blatt:</a:t>
            </a:r>
            <a:endParaRPr lang="de-DE" dirty="0"/>
          </a:p>
        </p:txBody>
      </p:sp>
      <p:sp>
        <p:nvSpPr>
          <p:cNvPr id="18" name="Textfeld 17"/>
          <p:cNvSpPr txBox="1"/>
          <p:nvPr/>
        </p:nvSpPr>
        <p:spPr>
          <a:xfrm>
            <a:off x="395536" y="3716112"/>
            <a:ext cx="1984710" cy="369332"/>
          </a:xfrm>
          <a:prstGeom prst="rect">
            <a:avLst/>
          </a:prstGeom>
          <a:noFill/>
        </p:spPr>
        <p:txBody>
          <a:bodyPr wrap="none" rtlCol="0">
            <a:spAutoFit/>
          </a:bodyPr>
          <a:lstStyle/>
          <a:p>
            <a:r>
              <a:rPr lang="de-DE" dirty="0" smtClean="0"/>
              <a:t>Dein Partner spielt </a:t>
            </a:r>
            <a:endParaRPr lang="de-DE" dirty="0"/>
          </a:p>
        </p:txBody>
      </p:sp>
      <p:pic>
        <p:nvPicPr>
          <p:cNvPr id="19" name="Picture 7" descr="E:\Dropbox\Doppelkopf\Karten\HerzZehn.png"/>
          <p:cNvPicPr>
            <a:picLocks noChangeAspect="1" noChangeArrowheads="1"/>
          </p:cNvPicPr>
          <p:nvPr/>
        </p:nvPicPr>
        <p:blipFill>
          <a:blip r:embed="rId8" cstate="print"/>
          <a:srcRect/>
          <a:stretch>
            <a:fillRect/>
          </a:stretch>
        </p:blipFill>
        <p:spPr bwMode="auto">
          <a:xfrm>
            <a:off x="2291747" y="3644104"/>
            <a:ext cx="336037" cy="504056"/>
          </a:xfrm>
          <a:prstGeom prst="rect">
            <a:avLst/>
          </a:prstGeom>
          <a:noFill/>
        </p:spPr>
      </p:pic>
      <p:sp>
        <p:nvSpPr>
          <p:cNvPr id="20" name="Textfeld 19"/>
          <p:cNvSpPr txBox="1"/>
          <p:nvPr/>
        </p:nvSpPr>
        <p:spPr>
          <a:xfrm>
            <a:off x="2627784" y="3716112"/>
            <a:ext cx="5904656" cy="369332"/>
          </a:xfrm>
          <a:prstGeom prst="rect">
            <a:avLst/>
          </a:prstGeom>
          <a:noFill/>
        </p:spPr>
        <p:txBody>
          <a:bodyPr wrap="square" rtlCol="0">
            <a:spAutoFit/>
          </a:bodyPr>
          <a:lstStyle/>
          <a:p>
            <a:r>
              <a:rPr lang="de-DE" dirty="0" smtClean="0"/>
              <a:t>Du sagst sofort die Re (5b). Bei der nächsten Trumpfrunde</a:t>
            </a:r>
            <a:endParaRPr lang="de-DE" dirty="0"/>
          </a:p>
        </p:txBody>
      </p:sp>
      <p:sp>
        <p:nvSpPr>
          <p:cNvPr id="21" name="Textfeld 20"/>
          <p:cNvSpPr txBox="1"/>
          <p:nvPr/>
        </p:nvSpPr>
        <p:spPr>
          <a:xfrm>
            <a:off x="395536" y="4292176"/>
            <a:ext cx="2023952" cy="369332"/>
          </a:xfrm>
          <a:prstGeom prst="rect">
            <a:avLst/>
          </a:prstGeom>
          <a:noFill/>
        </p:spPr>
        <p:txBody>
          <a:bodyPr wrap="none" rtlCol="0">
            <a:spAutoFit/>
          </a:bodyPr>
          <a:lstStyle/>
          <a:p>
            <a:r>
              <a:rPr lang="de-DE" dirty="0" smtClean="0"/>
              <a:t>nimmst Du nun die </a:t>
            </a:r>
            <a:endParaRPr lang="de-DE" dirty="0"/>
          </a:p>
        </p:txBody>
      </p:sp>
      <p:pic>
        <p:nvPicPr>
          <p:cNvPr id="22" name="Picture 10" descr="E:\Dropbox\Doppelkopf\Karten\PikDame.png"/>
          <p:cNvPicPr>
            <a:picLocks noChangeAspect="1" noChangeArrowheads="1"/>
          </p:cNvPicPr>
          <p:nvPr/>
        </p:nvPicPr>
        <p:blipFill>
          <a:blip r:embed="rId11" cstate="print"/>
          <a:srcRect/>
          <a:stretch>
            <a:fillRect/>
          </a:stretch>
        </p:blipFill>
        <p:spPr bwMode="auto">
          <a:xfrm>
            <a:off x="2339752" y="4292176"/>
            <a:ext cx="360039" cy="530905"/>
          </a:xfrm>
          <a:prstGeom prst="rect">
            <a:avLst/>
          </a:prstGeom>
          <a:noFill/>
        </p:spPr>
      </p:pic>
      <p:sp>
        <p:nvSpPr>
          <p:cNvPr id="23" name="Textfeld 22"/>
          <p:cNvSpPr txBox="1"/>
          <p:nvPr/>
        </p:nvSpPr>
        <p:spPr>
          <a:xfrm>
            <a:off x="2699792" y="4292176"/>
            <a:ext cx="4230774" cy="369332"/>
          </a:xfrm>
          <a:prstGeom prst="rect">
            <a:avLst/>
          </a:prstGeom>
          <a:noFill/>
        </p:spPr>
        <p:txBody>
          <a:bodyPr wrap="none" rtlCol="0">
            <a:spAutoFit/>
          </a:bodyPr>
          <a:lstStyle/>
          <a:p>
            <a:r>
              <a:rPr lang="de-DE" dirty="0" smtClean="0"/>
              <a:t>, denn </a:t>
            </a:r>
            <a:r>
              <a:rPr lang="de-DE" dirty="0" err="1" smtClean="0"/>
              <a:t>Dulle</a:t>
            </a:r>
            <a:r>
              <a:rPr lang="de-DE" dirty="0" smtClean="0"/>
              <a:t> und Kreuz Dame sind bekannt.</a:t>
            </a:r>
            <a:endParaRPr lang="de-DE" dirty="0"/>
          </a:p>
        </p:txBody>
      </p:sp>
      <p:sp>
        <p:nvSpPr>
          <p:cNvPr id="24" name="Textfeld 23"/>
          <p:cNvSpPr txBox="1"/>
          <p:nvPr/>
        </p:nvSpPr>
        <p:spPr>
          <a:xfrm>
            <a:off x="6876256" y="4292176"/>
            <a:ext cx="1437894" cy="369332"/>
          </a:xfrm>
          <a:prstGeom prst="rect">
            <a:avLst/>
          </a:prstGeom>
          <a:noFill/>
        </p:spPr>
        <p:txBody>
          <a:bodyPr wrap="none" rtlCol="0">
            <a:spAutoFit/>
          </a:bodyPr>
          <a:lstStyle/>
          <a:p>
            <a:r>
              <a:rPr lang="de-DE" dirty="0" smtClean="0"/>
              <a:t>Sage nun die </a:t>
            </a:r>
            <a:endParaRPr lang="de-DE" dirty="0"/>
          </a:p>
        </p:txBody>
      </p:sp>
      <p:sp>
        <p:nvSpPr>
          <p:cNvPr id="25" name="Textfeld 24"/>
          <p:cNvSpPr txBox="1"/>
          <p:nvPr/>
        </p:nvSpPr>
        <p:spPr>
          <a:xfrm>
            <a:off x="395536" y="4868240"/>
            <a:ext cx="7920880" cy="646331"/>
          </a:xfrm>
          <a:prstGeom prst="rect">
            <a:avLst/>
          </a:prstGeom>
          <a:noFill/>
        </p:spPr>
        <p:txBody>
          <a:bodyPr wrap="square" rtlCol="0">
            <a:spAutoFit/>
          </a:bodyPr>
          <a:lstStyle/>
          <a:p>
            <a:r>
              <a:rPr lang="de-DE" dirty="0" smtClean="0"/>
              <a:t>90 und zeige damit Herz-Freiheit an. Spiele aber solange Trumpf, bis Dein Partner auf Fehl umschwenkt (Regel 9).</a:t>
            </a:r>
            <a:endParaRPr lang="de-DE" dirty="0"/>
          </a:p>
        </p:txBody>
      </p:sp>
      <p:sp>
        <p:nvSpPr>
          <p:cNvPr id="26" name="Textfeld 25"/>
          <p:cNvSpPr txBox="1"/>
          <p:nvPr/>
        </p:nvSpPr>
        <p:spPr>
          <a:xfrm>
            <a:off x="395536" y="5589240"/>
            <a:ext cx="8064896" cy="923330"/>
          </a:xfrm>
          <a:prstGeom prst="rect">
            <a:avLst/>
          </a:prstGeom>
          <a:noFill/>
        </p:spPr>
        <p:txBody>
          <a:bodyPr wrap="square" rtlCol="0">
            <a:spAutoFit/>
          </a:bodyPr>
          <a:lstStyle/>
          <a:p>
            <a:r>
              <a:rPr lang="de-DE" b="1" i="1" dirty="0" smtClean="0"/>
              <a:t>Anmerkung:</a:t>
            </a:r>
            <a:r>
              <a:rPr lang="de-DE" dirty="0" smtClean="0"/>
              <a:t> </a:t>
            </a:r>
            <a:r>
              <a:rPr lang="de-DE" dirty="0" err="1" smtClean="0"/>
              <a:t>Dullenaufspiel</a:t>
            </a:r>
            <a:r>
              <a:rPr lang="de-DE" dirty="0" smtClean="0"/>
              <a:t> verspricht auch die Pik-Dame, Ihr könnt also sechs Mal Trumpf spielen, bevor Ihr auf Fehl schwenken müsst. Oft ist ein Kontra-Spieler dann bereits Trumpfleer und kann keine Fehl mehr stechen.</a:t>
            </a:r>
            <a:endParaRPr lang="de-D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299575" cy="461665"/>
          </a:xfrm>
          <a:prstGeom prst="rect">
            <a:avLst/>
          </a:prstGeom>
          <a:noFill/>
        </p:spPr>
        <p:txBody>
          <a:bodyPr wrap="none" rtlCol="0">
            <a:spAutoFit/>
          </a:bodyPr>
          <a:lstStyle/>
          <a:p>
            <a:r>
              <a:rPr lang="de-DE" sz="2400" b="1" dirty="0" smtClean="0">
                <a:solidFill>
                  <a:schemeClr val="accent4">
                    <a:lumMod val="75000"/>
                  </a:schemeClr>
                </a:solidFill>
              </a:rPr>
              <a:t>6a. Spiele Trumpf nur aus Stärke</a:t>
            </a:r>
            <a:endParaRPr lang="de-DE" sz="2400" b="1" dirty="0">
              <a:solidFill>
                <a:schemeClr val="accent4">
                  <a:lumMod val="75000"/>
                </a:schemeClr>
              </a:solidFill>
            </a:endParaRPr>
          </a:p>
        </p:txBody>
      </p:sp>
      <p:sp>
        <p:nvSpPr>
          <p:cNvPr id="5" name="Textfeld 4"/>
          <p:cNvSpPr txBox="1"/>
          <p:nvPr/>
        </p:nvSpPr>
        <p:spPr>
          <a:xfrm>
            <a:off x="525904" y="2978112"/>
            <a:ext cx="7704856" cy="2862322"/>
          </a:xfrm>
          <a:prstGeom prst="rect">
            <a:avLst/>
          </a:prstGeom>
          <a:noFill/>
        </p:spPr>
        <p:txBody>
          <a:bodyPr wrap="square" rtlCol="0">
            <a:spAutoFit/>
          </a:bodyPr>
          <a:lstStyle/>
          <a:p>
            <a:r>
              <a:rPr lang="de-DE" dirty="0" smtClean="0"/>
              <a:t>In der zweiten Hälfte des Spiels geht es um den Gewinn: Wer bekommt die Karo-Vollen nach Hause, wer sichert sich die zweiten Fehl-Läufe. Hast Du Dich zu früh mit Deinen Trümpfen verausgabt, dann kannst Du an diesem Kampf nicht mehr teilnehmen.</a:t>
            </a:r>
          </a:p>
          <a:p>
            <a:endParaRPr lang="de-DE" dirty="0" smtClean="0"/>
          </a:p>
          <a:p>
            <a:r>
              <a:rPr lang="de-DE" dirty="0" smtClean="0"/>
              <a:t>Spiele Trumpf nur wenn Du es Dir leisten kannst. Leisten kannst Du es Dir mit 8+ Trumpf und einer zusätzlichen Stärke (Eine Fehlfarbe frei. Stechen einer Fehlfarbe im zweiten). Hast Du viel Trumpf dann spiel Trumpf und ziehe den Gegnern Trumpf ab, sodass sie sich die „fetten Augen“ am Schluss nicht mehr sichern können.  </a:t>
            </a:r>
            <a:endParaRPr lang="de-DE" dirty="0"/>
          </a:p>
        </p:txBody>
      </p:sp>
      <p:sp>
        <p:nvSpPr>
          <p:cNvPr id="6" name="Textfeld 5"/>
          <p:cNvSpPr txBox="1"/>
          <p:nvPr/>
        </p:nvSpPr>
        <p:spPr>
          <a:xfrm>
            <a:off x="539552" y="2492896"/>
            <a:ext cx="7846635" cy="369332"/>
          </a:xfrm>
          <a:prstGeom prst="rect">
            <a:avLst/>
          </a:prstGeom>
          <a:noFill/>
        </p:spPr>
        <p:txBody>
          <a:bodyPr wrap="none" rtlCol="0">
            <a:spAutoFit/>
          </a:bodyPr>
          <a:lstStyle/>
          <a:p>
            <a:r>
              <a:rPr lang="de-DE" dirty="0" smtClean="0"/>
              <a:t>Früher hieß es: Re spielt Trumpf, Kontra spielt Fehl.  Dieser Merksatz ist überaltert.</a:t>
            </a:r>
            <a:endParaRPr lang="de-DE"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674532" cy="461665"/>
          </a:xfrm>
          <a:prstGeom prst="rect">
            <a:avLst/>
          </a:prstGeom>
          <a:noFill/>
        </p:spPr>
        <p:txBody>
          <a:bodyPr wrap="none" rtlCol="0">
            <a:spAutoFit/>
          </a:bodyPr>
          <a:lstStyle/>
          <a:p>
            <a:r>
              <a:rPr lang="de-DE" sz="2400" b="1" dirty="0" smtClean="0">
                <a:solidFill>
                  <a:schemeClr val="accent4">
                    <a:lumMod val="75000"/>
                  </a:schemeClr>
                </a:solidFill>
              </a:rPr>
              <a:t>6b. Keine Alte an Position 2</a:t>
            </a:r>
            <a:endParaRPr lang="de-DE" sz="2400" b="1" dirty="0">
              <a:solidFill>
                <a:schemeClr val="accent4">
                  <a:lumMod val="75000"/>
                </a:schemeClr>
              </a:solidFill>
            </a:endParaRPr>
          </a:p>
        </p:txBody>
      </p:sp>
      <p:sp>
        <p:nvSpPr>
          <p:cNvPr id="5" name="Textfeld 4"/>
          <p:cNvSpPr txBox="1"/>
          <p:nvPr/>
        </p:nvSpPr>
        <p:spPr>
          <a:xfrm>
            <a:off x="467544" y="2288679"/>
            <a:ext cx="8136904" cy="2585323"/>
          </a:xfrm>
          <a:prstGeom prst="rect">
            <a:avLst/>
          </a:prstGeom>
          <a:noFill/>
        </p:spPr>
        <p:txBody>
          <a:bodyPr wrap="square" rtlCol="0">
            <a:spAutoFit/>
          </a:bodyPr>
          <a:lstStyle/>
          <a:p>
            <a:r>
              <a:rPr lang="de-DE" dirty="0" smtClean="0"/>
              <a:t>Die Kreuz Dame soll einen Stich machen und nicht „Futter für eine </a:t>
            </a:r>
            <a:r>
              <a:rPr lang="de-DE" dirty="0" err="1" smtClean="0"/>
              <a:t>Dulle</a:t>
            </a:r>
            <a:r>
              <a:rPr lang="de-DE" dirty="0" smtClean="0"/>
              <a:t> sein“. Spielt der </a:t>
            </a:r>
            <a:r>
              <a:rPr lang="de-DE" dirty="0" err="1" smtClean="0"/>
              <a:t>Aufspieler</a:t>
            </a:r>
            <a:r>
              <a:rPr lang="de-DE" dirty="0" smtClean="0"/>
              <a:t> Trumpf, so sitzt zu 66% eine </a:t>
            </a:r>
            <a:r>
              <a:rPr lang="de-DE" dirty="0" err="1" smtClean="0"/>
              <a:t>Kontradulle</a:t>
            </a:r>
            <a:r>
              <a:rPr lang="de-DE" dirty="0" smtClean="0"/>
              <a:t> hinter Dir. Du kommst sowieso nicht ans Spiel, um Deine Asse zu spielen.</a:t>
            </a:r>
          </a:p>
          <a:p>
            <a:endParaRPr lang="de-DE" dirty="0" smtClean="0"/>
          </a:p>
          <a:p>
            <a:pPr marL="180975" indent="-180975">
              <a:buFont typeface="Arial" pitchFamily="34" charset="0"/>
              <a:buChar char="•"/>
            </a:pPr>
            <a:r>
              <a:rPr lang="de-DE" dirty="0" smtClean="0"/>
              <a:t>Ist der Aufspielende Re so ist 100% eine </a:t>
            </a:r>
            <a:r>
              <a:rPr lang="de-DE" dirty="0" err="1" smtClean="0"/>
              <a:t>Kontradulle</a:t>
            </a:r>
            <a:r>
              <a:rPr lang="de-DE" dirty="0" smtClean="0"/>
              <a:t> hinter Dir, denn sonst hätte Dein Partner DD angezeigt (5c).</a:t>
            </a:r>
          </a:p>
          <a:p>
            <a:pPr marL="180975" indent="-180975">
              <a:buFont typeface="Arial" pitchFamily="34" charset="0"/>
              <a:buChar char="•"/>
            </a:pPr>
            <a:r>
              <a:rPr lang="de-DE" dirty="0" smtClean="0"/>
              <a:t>Ist die Aufspielende Kontra, so sitzt Dein Partner hinter Dir. Sitzt er an 4. so kann er passgenau übernehmen. Sitzt er an 3., so muss er sogar Deine Kreuz Dame mit der </a:t>
            </a:r>
            <a:r>
              <a:rPr lang="de-DE" dirty="0" err="1" smtClean="0"/>
              <a:t>Dulle</a:t>
            </a:r>
            <a:r>
              <a:rPr lang="de-DE" dirty="0" smtClean="0"/>
              <a:t> rausnehmen, um sicher seine Asse spielen zu können.</a:t>
            </a:r>
            <a:endParaRPr lang="de-DE" dirty="0"/>
          </a:p>
        </p:txBody>
      </p:sp>
      <p:sp>
        <p:nvSpPr>
          <p:cNvPr id="7" name="Textfeld 6"/>
          <p:cNvSpPr txBox="1"/>
          <p:nvPr/>
        </p:nvSpPr>
        <p:spPr>
          <a:xfrm>
            <a:off x="467544" y="5106516"/>
            <a:ext cx="7632848" cy="707886"/>
          </a:xfrm>
          <a:prstGeom prst="rect">
            <a:avLst/>
          </a:prstGeom>
          <a:noFill/>
        </p:spPr>
        <p:txBody>
          <a:bodyPr wrap="square" rtlCol="0">
            <a:spAutoFit/>
          </a:bodyPr>
          <a:lstStyle/>
          <a:p>
            <a:r>
              <a:rPr lang="de-DE" sz="2000" b="1" dirty="0" smtClean="0">
                <a:solidFill>
                  <a:srgbClr val="00B050"/>
                </a:solidFill>
              </a:rPr>
              <a:t>Aus den gleichen Gründen macht es weder für Kontra noch für Re einen Sinn eine Blaue an 2. zu setzen.</a:t>
            </a:r>
            <a:endParaRPr lang="de-DE"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845592" cy="461665"/>
          </a:xfrm>
          <a:prstGeom prst="rect">
            <a:avLst/>
          </a:prstGeom>
          <a:noFill/>
        </p:spPr>
        <p:txBody>
          <a:bodyPr wrap="none" rtlCol="0">
            <a:spAutoFit/>
          </a:bodyPr>
          <a:lstStyle/>
          <a:p>
            <a:r>
              <a:rPr lang="de-DE" sz="2400" b="1" dirty="0" smtClean="0">
                <a:solidFill>
                  <a:schemeClr val="accent4">
                    <a:lumMod val="75000"/>
                  </a:schemeClr>
                </a:solidFill>
              </a:rPr>
              <a:t>7. Versuche Deinen Partner zu treffen, anzuschieben</a:t>
            </a:r>
            <a:endParaRPr lang="de-DE" sz="2400" b="1" dirty="0">
              <a:solidFill>
                <a:schemeClr val="accent4">
                  <a:lumMod val="75000"/>
                </a:schemeClr>
              </a:solidFill>
            </a:endParaRPr>
          </a:p>
        </p:txBody>
      </p:sp>
      <p:sp>
        <p:nvSpPr>
          <p:cNvPr id="5" name="Textfeld 4"/>
          <p:cNvSpPr txBox="1"/>
          <p:nvPr/>
        </p:nvSpPr>
        <p:spPr>
          <a:xfrm>
            <a:off x="539552" y="2065288"/>
            <a:ext cx="7848872" cy="2585323"/>
          </a:xfrm>
          <a:prstGeom prst="rect">
            <a:avLst/>
          </a:prstGeom>
          <a:noFill/>
        </p:spPr>
        <p:txBody>
          <a:bodyPr wrap="square" rtlCol="0">
            <a:spAutoFit/>
          </a:bodyPr>
          <a:lstStyle/>
          <a:p>
            <a:r>
              <a:rPr lang="de-DE" dirty="0" smtClean="0"/>
              <a:t>Schau‘ genau zu, wer Dir schmiert oder nicht:</a:t>
            </a:r>
          </a:p>
          <a:p>
            <a:endParaRPr lang="de-DE" dirty="0" smtClean="0"/>
          </a:p>
          <a:p>
            <a:pPr marL="177800" indent="-177800">
              <a:buFont typeface="Arial" pitchFamily="34" charset="0"/>
              <a:buChar char="•"/>
            </a:pPr>
            <a:r>
              <a:rPr lang="de-DE" dirty="0" smtClean="0"/>
              <a:t>Nach Spielen einer Signalkarte.</a:t>
            </a:r>
          </a:p>
          <a:p>
            <a:pPr marL="177800" indent="-177800">
              <a:buFont typeface="Arial" pitchFamily="34" charset="0"/>
              <a:buChar char="•"/>
            </a:pPr>
            <a:r>
              <a:rPr lang="de-DE" dirty="0" smtClean="0"/>
              <a:t>Nach erfolgter Ansage.</a:t>
            </a:r>
          </a:p>
          <a:p>
            <a:pPr marL="177800" indent="-177800">
              <a:buFont typeface="Arial" pitchFamily="34" charset="0"/>
              <a:buChar char="•"/>
            </a:pPr>
            <a:r>
              <a:rPr lang="de-DE" dirty="0" smtClean="0"/>
              <a:t>Getreu dem Motto: Kontra schmiert, wo Re sich ziert.</a:t>
            </a:r>
          </a:p>
          <a:p>
            <a:pPr marL="177800" indent="-177800">
              <a:buFont typeface="Arial" pitchFamily="34" charset="0"/>
              <a:buChar char="•"/>
            </a:pPr>
            <a:endParaRPr lang="de-DE" dirty="0" smtClean="0"/>
          </a:p>
          <a:p>
            <a:r>
              <a:rPr lang="de-DE" dirty="0" smtClean="0"/>
              <a:t>Meistens kannst Du schon nach zwei Fehlläufen Deinen Partner erahnen. Sitzt Dein Partner hinter Dir: Schieb in an. Szenario: 1 sagt nach gelaufenen Pik Ass das Re:</a:t>
            </a:r>
            <a:endParaRPr lang="de-DE" dirty="0"/>
          </a:p>
        </p:txBody>
      </p:sp>
      <p:pic>
        <p:nvPicPr>
          <p:cNvPr id="3074" name="Picture 2" descr="E:\Dropbox\Doppelkopf\Karten\PikKoenig - Kopie.png"/>
          <p:cNvPicPr>
            <a:picLocks noChangeAspect="1" noChangeArrowheads="1"/>
          </p:cNvPicPr>
          <p:nvPr/>
        </p:nvPicPr>
        <p:blipFill>
          <a:blip r:embed="rId2" cstate="print"/>
          <a:srcRect/>
          <a:stretch>
            <a:fillRect/>
          </a:stretch>
        </p:blipFill>
        <p:spPr bwMode="auto">
          <a:xfrm>
            <a:off x="1856523" y="4712444"/>
            <a:ext cx="571500" cy="838200"/>
          </a:xfrm>
          <a:prstGeom prst="rect">
            <a:avLst/>
          </a:prstGeom>
          <a:noFill/>
        </p:spPr>
      </p:pic>
      <p:pic>
        <p:nvPicPr>
          <p:cNvPr id="3075" name="Picture 3" descr="E:\Dropbox\Doppelkopf\Karten\PikAs.png"/>
          <p:cNvPicPr>
            <a:picLocks noChangeAspect="1" noChangeArrowheads="1"/>
          </p:cNvPicPr>
          <p:nvPr/>
        </p:nvPicPr>
        <p:blipFill>
          <a:blip r:embed="rId3" cstate="print"/>
          <a:srcRect/>
          <a:stretch>
            <a:fillRect/>
          </a:stretch>
        </p:blipFill>
        <p:spPr bwMode="auto">
          <a:xfrm>
            <a:off x="611560" y="4712444"/>
            <a:ext cx="561975" cy="847725"/>
          </a:xfrm>
          <a:prstGeom prst="rect">
            <a:avLst/>
          </a:prstGeom>
          <a:noFill/>
        </p:spPr>
      </p:pic>
      <p:pic>
        <p:nvPicPr>
          <p:cNvPr id="3076" name="Picture 4" descr="E:\Dropbox\Doppelkopf\Karten\PikZehn.png"/>
          <p:cNvPicPr>
            <a:picLocks noChangeAspect="1" noChangeArrowheads="1"/>
          </p:cNvPicPr>
          <p:nvPr/>
        </p:nvPicPr>
        <p:blipFill>
          <a:blip r:embed="rId4" cstate="print"/>
          <a:srcRect/>
          <a:stretch>
            <a:fillRect/>
          </a:stretch>
        </p:blipFill>
        <p:spPr bwMode="auto">
          <a:xfrm>
            <a:off x="2483768" y="4712444"/>
            <a:ext cx="552450" cy="847725"/>
          </a:xfrm>
          <a:prstGeom prst="rect">
            <a:avLst/>
          </a:prstGeom>
          <a:noFill/>
        </p:spPr>
      </p:pic>
      <p:pic>
        <p:nvPicPr>
          <p:cNvPr id="3077" name="Picture 5" descr="E:\Dropbox\Doppelkopf\Karten\PikNeun - Kopie.png"/>
          <p:cNvPicPr>
            <a:picLocks noChangeAspect="1" noChangeArrowheads="1"/>
          </p:cNvPicPr>
          <p:nvPr/>
        </p:nvPicPr>
        <p:blipFill>
          <a:blip r:embed="rId5" cstate="print"/>
          <a:srcRect/>
          <a:stretch>
            <a:fillRect/>
          </a:stretch>
        </p:blipFill>
        <p:spPr bwMode="auto">
          <a:xfrm>
            <a:off x="1229279" y="4712444"/>
            <a:ext cx="571500" cy="857250"/>
          </a:xfrm>
          <a:prstGeom prst="rect">
            <a:avLst/>
          </a:prstGeom>
          <a:noFill/>
        </p:spPr>
      </p:pic>
      <p:pic>
        <p:nvPicPr>
          <p:cNvPr id="3078" name="Picture 6" descr="E:\Dropbox\Doppelkopf\Karten\KreuzNeun.png"/>
          <p:cNvPicPr>
            <a:picLocks noChangeAspect="1" noChangeArrowheads="1"/>
          </p:cNvPicPr>
          <p:nvPr/>
        </p:nvPicPr>
        <p:blipFill>
          <a:blip r:embed="rId6" cstate="print"/>
          <a:srcRect/>
          <a:stretch>
            <a:fillRect/>
          </a:stretch>
        </p:blipFill>
        <p:spPr bwMode="auto">
          <a:xfrm>
            <a:off x="1859450" y="5606008"/>
            <a:ext cx="571500" cy="847725"/>
          </a:xfrm>
          <a:prstGeom prst="rect">
            <a:avLst/>
          </a:prstGeom>
          <a:noFill/>
        </p:spPr>
      </p:pic>
      <p:pic>
        <p:nvPicPr>
          <p:cNvPr id="3079" name="Picture 7" descr="E:\Dropbox\Doppelkopf\Karten\KreuzAs.png"/>
          <p:cNvPicPr>
            <a:picLocks noChangeAspect="1" noChangeArrowheads="1"/>
          </p:cNvPicPr>
          <p:nvPr/>
        </p:nvPicPr>
        <p:blipFill>
          <a:blip r:embed="rId7" cstate="print"/>
          <a:srcRect/>
          <a:stretch>
            <a:fillRect/>
          </a:stretch>
        </p:blipFill>
        <p:spPr bwMode="auto">
          <a:xfrm>
            <a:off x="611560" y="5606008"/>
            <a:ext cx="571500" cy="857250"/>
          </a:xfrm>
          <a:prstGeom prst="rect">
            <a:avLst/>
          </a:prstGeom>
          <a:noFill/>
        </p:spPr>
      </p:pic>
      <p:pic>
        <p:nvPicPr>
          <p:cNvPr id="3080" name="Picture 8" descr="E:\Dropbox\Doppelkopf\Karten\KreuzZehn.png"/>
          <p:cNvPicPr>
            <a:picLocks noChangeAspect="1" noChangeArrowheads="1"/>
          </p:cNvPicPr>
          <p:nvPr/>
        </p:nvPicPr>
        <p:blipFill>
          <a:blip r:embed="rId8" cstate="print"/>
          <a:srcRect/>
          <a:stretch>
            <a:fillRect/>
          </a:stretch>
        </p:blipFill>
        <p:spPr bwMode="auto">
          <a:xfrm>
            <a:off x="1235505" y="5606008"/>
            <a:ext cx="571500" cy="857250"/>
          </a:xfrm>
          <a:prstGeom prst="rect">
            <a:avLst/>
          </a:prstGeom>
          <a:noFill/>
        </p:spPr>
      </p:pic>
      <p:pic>
        <p:nvPicPr>
          <p:cNvPr id="12" name="Picture 6" descr="E:\Dropbox\Doppelkopf\Karten\KreuzNeun.png"/>
          <p:cNvPicPr>
            <a:picLocks noChangeAspect="1" noChangeArrowheads="1"/>
          </p:cNvPicPr>
          <p:nvPr/>
        </p:nvPicPr>
        <p:blipFill>
          <a:blip r:embed="rId6" cstate="print"/>
          <a:srcRect/>
          <a:stretch>
            <a:fillRect/>
          </a:stretch>
        </p:blipFill>
        <p:spPr bwMode="auto">
          <a:xfrm>
            <a:off x="2483396" y="5606008"/>
            <a:ext cx="571500" cy="847725"/>
          </a:xfrm>
          <a:prstGeom prst="rect">
            <a:avLst/>
          </a:prstGeom>
          <a:noFill/>
        </p:spPr>
      </p:pic>
      <p:sp>
        <p:nvSpPr>
          <p:cNvPr id="13" name="Textfeld 12"/>
          <p:cNvSpPr txBox="1"/>
          <p:nvPr/>
        </p:nvSpPr>
        <p:spPr>
          <a:xfrm>
            <a:off x="3419872" y="5013176"/>
            <a:ext cx="4896544" cy="923330"/>
          </a:xfrm>
          <a:prstGeom prst="rect">
            <a:avLst/>
          </a:prstGeom>
          <a:noFill/>
        </p:spPr>
        <p:txBody>
          <a:bodyPr wrap="square" rtlCol="0">
            <a:spAutoFit/>
          </a:bodyPr>
          <a:lstStyle/>
          <a:p>
            <a:r>
              <a:rPr lang="de-DE" dirty="0" smtClean="0"/>
              <a:t>Pos. 2 ist nun mit hoher Wahrscheinlichkeit Dein Partner. Schieb ihm mit Herz an (Herz 9 oder Herz König), denn zu 66% hat er ein Herz Ass.</a:t>
            </a:r>
            <a:endParaRPr lang="de-DE"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888279" cy="461665"/>
          </a:xfrm>
          <a:prstGeom prst="rect">
            <a:avLst/>
          </a:prstGeom>
          <a:noFill/>
        </p:spPr>
        <p:txBody>
          <a:bodyPr wrap="none" rtlCol="0">
            <a:spAutoFit/>
          </a:bodyPr>
          <a:lstStyle/>
          <a:p>
            <a:r>
              <a:rPr lang="de-DE" sz="2400" b="1" dirty="0" smtClean="0">
                <a:solidFill>
                  <a:schemeClr val="accent4">
                    <a:lumMod val="75000"/>
                  </a:schemeClr>
                </a:solidFill>
              </a:rPr>
              <a:t>8. Nutze die Stärke – Spiele die Trumpfwippe</a:t>
            </a:r>
            <a:endParaRPr lang="de-DE" sz="2400" b="1" dirty="0">
              <a:solidFill>
                <a:schemeClr val="accent4">
                  <a:lumMod val="75000"/>
                </a:schemeClr>
              </a:solidFill>
            </a:endParaRPr>
          </a:p>
        </p:txBody>
      </p:sp>
      <p:sp>
        <p:nvSpPr>
          <p:cNvPr id="6" name="Textfeld 5"/>
          <p:cNvSpPr txBox="1"/>
          <p:nvPr/>
        </p:nvSpPr>
        <p:spPr>
          <a:xfrm>
            <a:off x="467544" y="2132856"/>
            <a:ext cx="8352928" cy="1754326"/>
          </a:xfrm>
          <a:prstGeom prst="rect">
            <a:avLst/>
          </a:prstGeom>
          <a:noFill/>
        </p:spPr>
        <p:txBody>
          <a:bodyPr wrap="square" rtlCol="0">
            <a:spAutoFit/>
          </a:bodyPr>
          <a:lstStyle/>
          <a:p>
            <a:r>
              <a:rPr lang="de-DE" dirty="0" smtClean="0"/>
              <a:t>Re besitzt den 3. und 4. höchsten Trumpf. Hält Re noch die </a:t>
            </a:r>
            <a:r>
              <a:rPr lang="de-DE" dirty="0" err="1" smtClean="0"/>
              <a:t>Dullen</a:t>
            </a:r>
            <a:r>
              <a:rPr lang="de-DE" dirty="0" smtClean="0"/>
              <a:t> kann schon 4-Mal „hin und her gespielt“ werden. Der eine Partner spielt klein Trumpf an und die andere Partnerin sticht hoch. Dabei wippt das Spiel hin und her.</a:t>
            </a:r>
          </a:p>
          <a:p>
            <a:endParaRPr lang="de-DE" dirty="0" smtClean="0"/>
          </a:p>
          <a:p>
            <a:r>
              <a:rPr lang="de-DE" dirty="0" smtClean="0"/>
              <a:t>Die Strategie dabei ist: Ich „klaue“ meinen Gegner die Trumpf um dann meine Fehl-Asse zum Schwarzsieg aufzuspielen. Charly zum Schluss ist dann das Tüpfelchen zum i.</a:t>
            </a:r>
            <a:endParaRPr lang="de-DE"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8410892" cy="461665"/>
          </a:xfrm>
          <a:prstGeom prst="rect">
            <a:avLst/>
          </a:prstGeom>
          <a:noFill/>
        </p:spPr>
        <p:txBody>
          <a:bodyPr wrap="none" rtlCol="0">
            <a:spAutoFit/>
          </a:bodyPr>
          <a:lstStyle/>
          <a:p>
            <a:r>
              <a:rPr lang="de-DE" sz="2400" b="1" dirty="0" smtClean="0">
                <a:solidFill>
                  <a:schemeClr val="accent4">
                    <a:lumMod val="75000"/>
                  </a:schemeClr>
                </a:solidFill>
              </a:rPr>
              <a:t>9. Der starke Partner bestimmt das Spiel, der schwache entlastet</a:t>
            </a:r>
            <a:endParaRPr lang="de-DE" sz="2400" b="1" dirty="0">
              <a:solidFill>
                <a:schemeClr val="accent4">
                  <a:lumMod val="75000"/>
                </a:schemeClr>
              </a:solidFill>
            </a:endParaRPr>
          </a:p>
        </p:txBody>
      </p:sp>
      <p:sp>
        <p:nvSpPr>
          <p:cNvPr id="6" name="Textfeld 5"/>
          <p:cNvSpPr txBox="1"/>
          <p:nvPr/>
        </p:nvSpPr>
        <p:spPr>
          <a:xfrm>
            <a:off x="539552" y="2348880"/>
            <a:ext cx="7848872" cy="3693319"/>
          </a:xfrm>
          <a:prstGeom prst="rect">
            <a:avLst/>
          </a:prstGeom>
          <a:noFill/>
        </p:spPr>
        <p:txBody>
          <a:bodyPr wrap="square" rtlCol="0">
            <a:spAutoFit/>
          </a:bodyPr>
          <a:lstStyle/>
          <a:p>
            <a:r>
              <a:rPr lang="de-DE" dirty="0" smtClean="0"/>
              <a:t>Diejenige die An-/und Absagen tätigt hat einen Plan, das Spiel zu gewinnen. Der andere Partner soll den Plan unterstützen und nicht </a:t>
            </a:r>
            <a:r>
              <a:rPr lang="de-DE" dirty="0" err="1" smtClean="0"/>
              <a:t>boykotieren</a:t>
            </a:r>
            <a:r>
              <a:rPr lang="de-DE" dirty="0" smtClean="0"/>
              <a:t>.</a:t>
            </a:r>
          </a:p>
          <a:p>
            <a:endParaRPr lang="de-DE" dirty="0" smtClean="0"/>
          </a:p>
          <a:p>
            <a:pPr marL="177800" indent="-177800">
              <a:buFont typeface="Arial" pitchFamily="34" charset="0"/>
              <a:buChar char="•"/>
            </a:pPr>
            <a:r>
              <a:rPr lang="de-DE" dirty="0" smtClean="0"/>
              <a:t>Opfer Deine hohen Trümpfe, damit Dein Partner entlastet wird.</a:t>
            </a:r>
          </a:p>
          <a:p>
            <a:pPr marL="177800" indent="-177800">
              <a:buFont typeface="Arial" pitchFamily="34" charset="0"/>
              <a:buChar char="•"/>
            </a:pPr>
            <a:r>
              <a:rPr lang="de-DE" dirty="0" smtClean="0"/>
              <a:t>Spiele die Stechfarbe Deines Partners an.</a:t>
            </a:r>
          </a:p>
          <a:p>
            <a:pPr marL="177800" indent="-177800">
              <a:buFont typeface="Arial" pitchFamily="34" charset="0"/>
              <a:buChar char="•"/>
            </a:pPr>
            <a:r>
              <a:rPr lang="de-DE" dirty="0" smtClean="0"/>
              <a:t>Steche, wenn ihr beide eine Farbe stecht, damit Dein Partner ggf. abwerfen kann.</a:t>
            </a:r>
          </a:p>
          <a:p>
            <a:pPr marL="177800" indent="-177800">
              <a:buFont typeface="Arial" pitchFamily="34" charset="0"/>
              <a:buChar char="•"/>
            </a:pPr>
            <a:r>
              <a:rPr lang="de-DE" dirty="0" smtClean="0"/>
              <a:t>Vermeide die nächsten beiden Punkte: Setz Deinem Partner keine Trumpfvollen vor und setze ihm kein faules Fehl vor.</a:t>
            </a:r>
          </a:p>
          <a:p>
            <a:pPr marL="177800" indent="-177800">
              <a:buFont typeface="Arial" pitchFamily="34" charset="0"/>
              <a:buChar char="•"/>
            </a:pPr>
            <a:r>
              <a:rPr lang="de-DE" dirty="0" smtClean="0"/>
              <a:t>Spielt Dein Partner Trumpf, dann spiele Trumpf zurück; spielt er Fehl, dann spiele auch Fehl.</a:t>
            </a:r>
          </a:p>
          <a:p>
            <a:pPr marL="177800" indent="-177800">
              <a:buFont typeface="Arial" pitchFamily="34" charset="0"/>
              <a:buChar char="•"/>
            </a:pPr>
            <a:r>
              <a:rPr lang="de-DE" dirty="0" smtClean="0"/>
              <a:t>Fange nicht an „einen eigenen Plan“ zu verfolgen.</a:t>
            </a:r>
          </a:p>
          <a:p>
            <a:pPr marL="177800" indent="-177800">
              <a:buFont typeface="Arial" pitchFamily="34" charset="0"/>
              <a:buChar char="•"/>
            </a:pPr>
            <a:endParaRPr lang="de-DE"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436920" cy="461665"/>
          </a:xfrm>
          <a:prstGeom prst="rect">
            <a:avLst/>
          </a:prstGeom>
          <a:noFill/>
        </p:spPr>
        <p:txBody>
          <a:bodyPr wrap="none" rtlCol="0">
            <a:spAutoFit/>
          </a:bodyPr>
          <a:lstStyle/>
          <a:p>
            <a:r>
              <a:rPr lang="de-DE" sz="2400" b="1" dirty="0" smtClean="0">
                <a:solidFill>
                  <a:schemeClr val="accent4">
                    <a:lumMod val="75000"/>
                  </a:schemeClr>
                </a:solidFill>
              </a:rPr>
              <a:t>10. Keine Trumpfvollen vorsetzen</a:t>
            </a:r>
            <a:endParaRPr lang="de-DE" sz="2400" b="1" dirty="0">
              <a:solidFill>
                <a:schemeClr val="accent4">
                  <a:lumMod val="75000"/>
                </a:schemeClr>
              </a:solidFill>
            </a:endParaRPr>
          </a:p>
        </p:txBody>
      </p:sp>
      <p:sp>
        <p:nvSpPr>
          <p:cNvPr id="5" name="Textfeld 4"/>
          <p:cNvSpPr txBox="1"/>
          <p:nvPr/>
        </p:nvSpPr>
        <p:spPr>
          <a:xfrm>
            <a:off x="484560" y="2145804"/>
            <a:ext cx="7776864" cy="923330"/>
          </a:xfrm>
          <a:prstGeom prst="rect">
            <a:avLst/>
          </a:prstGeom>
          <a:noFill/>
        </p:spPr>
        <p:txBody>
          <a:bodyPr wrap="square" rtlCol="0">
            <a:spAutoFit/>
          </a:bodyPr>
          <a:lstStyle/>
          <a:p>
            <a:r>
              <a:rPr lang="de-DE" dirty="0" smtClean="0"/>
              <a:t>Spiele Deinem Partner keine Trumpfvolle vor, wenn noch ein oder zwei Gegner hinter ihm sitzen. Du zwingst ihn damit einen hohen Trumpf zu legen ohne dass dieser Trumpf einen hohen des Gegners rausnimmt.</a:t>
            </a:r>
            <a:endParaRPr lang="de-DE" dirty="0"/>
          </a:p>
        </p:txBody>
      </p:sp>
      <p:sp>
        <p:nvSpPr>
          <p:cNvPr id="6" name="Textfeld 5"/>
          <p:cNvSpPr txBox="1"/>
          <p:nvPr/>
        </p:nvSpPr>
        <p:spPr>
          <a:xfrm>
            <a:off x="556568" y="3441948"/>
            <a:ext cx="3762440" cy="369332"/>
          </a:xfrm>
          <a:prstGeom prst="rect">
            <a:avLst/>
          </a:prstGeom>
          <a:noFill/>
        </p:spPr>
        <p:txBody>
          <a:bodyPr wrap="none" rtlCol="0">
            <a:spAutoFit/>
          </a:bodyPr>
          <a:lstStyle/>
          <a:p>
            <a:r>
              <a:rPr lang="de-DE" dirty="0" smtClean="0"/>
              <a:t>Du          Partner   Gegner1      </a:t>
            </a:r>
            <a:r>
              <a:rPr lang="de-DE" dirty="0" err="1" smtClean="0"/>
              <a:t>Gegner1</a:t>
            </a:r>
            <a:endParaRPr lang="de-DE" dirty="0"/>
          </a:p>
        </p:txBody>
      </p:sp>
      <p:pic>
        <p:nvPicPr>
          <p:cNvPr id="4098" name="Picture 2" descr="E:\Dropbox\Doppelkopf\Karten\KaroNeun.png"/>
          <p:cNvPicPr>
            <a:picLocks noChangeAspect="1" noChangeArrowheads="1"/>
          </p:cNvPicPr>
          <p:nvPr/>
        </p:nvPicPr>
        <p:blipFill>
          <a:blip r:embed="rId2" cstate="print"/>
          <a:srcRect/>
          <a:stretch>
            <a:fillRect/>
          </a:stretch>
        </p:blipFill>
        <p:spPr bwMode="auto">
          <a:xfrm>
            <a:off x="3436888" y="3801988"/>
            <a:ext cx="571500" cy="857250"/>
          </a:xfrm>
          <a:prstGeom prst="rect">
            <a:avLst/>
          </a:prstGeom>
          <a:noFill/>
        </p:spPr>
      </p:pic>
      <p:pic>
        <p:nvPicPr>
          <p:cNvPr id="4099" name="Picture 3" descr="E:\Dropbox\Doppelkopf\Karten\KaroAs.png"/>
          <p:cNvPicPr>
            <a:picLocks noChangeAspect="1" noChangeArrowheads="1"/>
          </p:cNvPicPr>
          <p:nvPr/>
        </p:nvPicPr>
        <p:blipFill>
          <a:blip r:embed="rId3" cstate="print"/>
          <a:srcRect/>
          <a:stretch>
            <a:fillRect/>
          </a:stretch>
        </p:blipFill>
        <p:spPr bwMode="auto">
          <a:xfrm>
            <a:off x="556568" y="3801988"/>
            <a:ext cx="561975" cy="838200"/>
          </a:xfrm>
          <a:prstGeom prst="rect">
            <a:avLst/>
          </a:prstGeom>
          <a:noFill/>
        </p:spPr>
      </p:pic>
      <p:pic>
        <p:nvPicPr>
          <p:cNvPr id="4100" name="Picture 4" descr="E:\Dropbox\Doppelkopf\Karten\HerzZehn.png"/>
          <p:cNvPicPr>
            <a:picLocks noChangeAspect="1" noChangeArrowheads="1"/>
          </p:cNvPicPr>
          <p:nvPr/>
        </p:nvPicPr>
        <p:blipFill>
          <a:blip r:embed="rId4" cstate="print"/>
          <a:srcRect/>
          <a:stretch>
            <a:fillRect/>
          </a:stretch>
        </p:blipFill>
        <p:spPr bwMode="auto">
          <a:xfrm>
            <a:off x="1488356" y="3801988"/>
            <a:ext cx="571500" cy="857250"/>
          </a:xfrm>
          <a:prstGeom prst="rect">
            <a:avLst/>
          </a:prstGeom>
          <a:noFill/>
        </p:spPr>
      </p:pic>
      <p:pic>
        <p:nvPicPr>
          <p:cNvPr id="9" name="Picture 2" descr="E:\Dropbox\Doppelkopf\Karten\KaroNeun.png"/>
          <p:cNvPicPr>
            <a:picLocks noChangeAspect="1" noChangeArrowheads="1"/>
          </p:cNvPicPr>
          <p:nvPr/>
        </p:nvPicPr>
        <p:blipFill>
          <a:blip r:embed="rId2" cstate="print"/>
          <a:srcRect/>
          <a:stretch>
            <a:fillRect/>
          </a:stretch>
        </p:blipFill>
        <p:spPr bwMode="auto">
          <a:xfrm>
            <a:off x="2356768" y="3801988"/>
            <a:ext cx="571500" cy="857250"/>
          </a:xfrm>
          <a:prstGeom prst="rect">
            <a:avLst/>
          </a:prstGeom>
          <a:noFill/>
        </p:spPr>
      </p:pic>
      <p:sp>
        <p:nvSpPr>
          <p:cNvPr id="10" name="Textfeld 9"/>
          <p:cNvSpPr txBox="1"/>
          <p:nvPr/>
        </p:nvSpPr>
        <p:spPr>
          <a:xfrm>
            <a:off x="4445000" y="3729980"/>
            <a:ext cx="4248472" cy="1200329"/>
          </a:xfrm>
          <a:prstGeom prst="rect">
            <a:avLst/>
          </a:prstGeom>
          <a:noFill/>
        </p:spPr>
        <p:txBody>
          <a:bodyPr wrap="square" rtlCol="0">
            <a:spAutoFit/>
          </a:bodyPr>
          <a:lstStyle/>
          <a:p>
            <a:r>
              <a:rPr lang="de-DE" dirty="0" smtClean="0"/>
              <a:t>Falsch: Du nötigst Deinen Partner zur </a:t>
            </a:r>
            <a:r>
              <a:rPr lang="de-DE" dirty="0" err="1" smtClean="0"/>
              <a:t>Dulle</a:t>
            </a:r>
            <a:r>
              <a:rPr lang="de-DE" dirty="0" smtClean="0"/>
              <a:t> und die </a:t>
            </a:r>
            <a:r>
              <a:rPr lang="de-DE" dirty="0" err="1" smtClean="0"/>
              <a:t>Dulle</a:t>
            </a:r>
            <a:r>
              <a:rPr lang="de-DE" dirty="0" smtClean="0"/>
              <a:t> bekommt weder Punkte, noch nimmt sie einen generischen Trumpf heraus.</a:t>
            </a:r>
            <a:endParaRPr lang="de-DE" dirty="0"/>
          </a:p>
        </p:txBody>
      </p:sp>
      <p:pic>
        <p:nvPicPr>
          <p:cNvPr id="4101" name="Picture 5" descr="E:\Dropbox\Doppelkopf\Karten\PikDame.png"/>
          <p:cNvPicPr>
            <a:picLocks noChangeAspect="1" noChangeArrowheads="1"/>
          </p:cNvPicPr>
          <p:nvPr/>
        </p:nvPicPr>
        <p:blipFill>
          <a:blip r:embed="rId5" cstate="print"/>
          <a:srcRect/>
          <a:stretch>
            <a:fillRect/>
          </a:stretch>
        </p:blipFill>
        <p:spPr bwMode="auto">
          <a:xfrm>
            <a:off x="3436888" y="5140300"/>
            <a:ext cx="561975" cy="828675"/>
          </a:xfrm>
          <a:prstGeom prst="rect">
            <a:avLst/>
          </a:prstGeom>
          <a:noFill/>
        </p:spPr>
      </p:pic>
      <p:pic>
        <p:nvPicPr>
          <p:cNvPr id="4102" name="Picture 6" descr="E:\Dropbox\Doppelkopf\Karten\KaroKoenig.png"/>
          <p:cNvPicPr>
            <a:picLocks noChangeAspect="1" noChangeArrowheads="1"/>
          </p:cNvPicPr>
          <p:nvPr/>
        </p:nvPicPr>
        <p:blipFill>
          <a:blip r:embed="rId6" cstate="print"/>
          <a:srcRect/>
          <a:stretch>
            <a:fillRect/>
          </a:stretch>
        </p:blipFill>
        <p:spPr bwMode="auto">
          <a:xfrm>
            <a:off x="2428776" y="5136232"/>
            <a:ext cx="571500" cy="857250"/>
          </a:xfrm>
          <a:prstGeom prst="rect">
            <a:avLst/>
          </a:prstGeom>
          <a:noFill/>
        </p:spPr>
      </p:pic>
      <p:pic>
        <p:nvPicPr>
          <p:cNvPr id="15" name="Picture 3" descr="E:\Dropbox\Doppelkopf\Karten\KaroAs.png"/>
          <p:cNvPicPr>
            <a:picLocks noChangeAspect="1" noChangeArrowheads="1"/>
          </p:cNvPicPr>
          <p:nvPr/>
        </p:nvPicPr>
        <p:blipFill>
          <a:blip r:embed="rId3" cstate="print"/>
          <a:srcRect/>
          <a:stretch>
            <a:fillRect/>
          </a:stretch>
        </p:blipFill>
        <p:spPr bwMode="auto">
          <a:xfrm>
            <a:off x="560884" y="5098132"/>
            <a:ext cx="561975" cy="838200"/>
          </a:xfrm>
          <a:prstGeom prst="rect">
            <a:avLst/>
          </a:prstGeom>
          <a:noFill/>
        </p:spPr>
      </p:pic>
      <p:pic>
        <p:nvPicPr>
          <p:cNvPr id="16" name="Picture 4" descr="E:\Dropbox\Doppelkopf\Karten\HerzZehn.png"/>
          <p:cNvPicPr>
            <a:picLocks noChangeAspect="1" noChangeArrowheads="1"/>
          </p:cNvPicPr>
          <p:nvPr/>
        </p:nvPicPr>
        <p:blipFill>
          <a:blip r:embed="rId4" cstate="print"/>
          <a:srcRect/>
          <a:stretch>
            <a:fillRect/>
          </a:stretch>
        </p:blipFill>
        <p:spPr bwMode="auto">
          <a:xfrm>
            <a:off x="1492672" y="5098132"/>
            <a:ext cx="571500" cy="857250"/>
          </a:xfrm>
          <a:prstGeom prst="rect">
            <a:avLst/>
          </a:prstGeom>
          <a:noFill/>
        </p:spPr>
      </p:pic>
      <p:sp>
        <p:nvSpPr>
          <p:cNvPr id="17" name="Textfeld 16"/>
          <p:cNvSpPr txBox="1"/>
          <p:nvPr/>
        </p:nvSpPr>
        <p:spPr>
          <a:xfrm>
            <a:off x="4445000" y="5026124"/>
            <a:ext cx="4176464" cy="923330"/>
          </a:xfrm>
          <a:prstGeom prst="rect">
            <a:avLst/>
          </a:prstGeom>
          <a:noFill/>
        </p:spPr>
        <p:txBody>
          <a:bodyPr wrap="square" rtlCol="0">
            <a:spAutoFit/>
          </a:bodyPr>
          <a:lstStyle/>
          <a:p>
            <a:r>
              <a:rPr lang="de-DE" dirty="0" smtClean="0"/>
              <a:t>Richtig: Das Spiel kommt von Gegner. Die </a:t>
            </a:r>
            <a:r>
              <a:rPr lang="de-DE" dirty="0" err="1" smtClean="0"/>
              <a:t>Dulle</a:t>
            </a:r>
            <a:r>
              <a:rPr lang="de-DE" dirty="0" smtClean="0"/>
              <a:t> bringt so den </a:t>
            </a:r>
            <a:r>
              <a:rPr lang="de-DE" dirty="0" err="1" smtClean="0"/>
              <a:t>Fux</a:t>
            </a:r>
            <a:r>
              <a:rPr lang="de-DE" dirty="0" smtClean="0"/>
              <a:t> nach Hause </a:t>
            </a:r>
            <a:r>
              <a:rPr lang="de-DE" b="1" dirty="0" smtClean="0"/>
              <a:t>und</a:t>
            </a:r>
            <a:r>
              <a:rPr lang="de-DE" dirty="0" smtClean="0"/>
              <a:t> fängt einen hohen Trumpf des Gegners.</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slide(fromBottom)">
                                      <p:cBhvr>
                                        <p:cTn id="7" dur="500"/>
                                        <p:tgtEl>
                                          <p:spTgt spid="4099"/>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4100"/>
                                        </p:tgtEl>
                                        <p:attrNameLst>
                                          <p:attrName>style.visibility</p:attrName>
                                        </p:attrNameLst>
                                      </p:cBhvr>
                                      <p:to>
                                        <p:strVal val="visible"/>
                                      </p:to>
                                    </p:set>
                                    <p:animEffect transition="in" filter="slide(fromBottom)">
                                      <p:cBhvr>
                                        <p:cTn id="11" dur="500"/>
                                        <p:tgtEl>
                                          <p:spTgt spid="4100"/>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lide(fromBottom)">
                                      <p:cBhvr>
                                        <p:cTn id="15" dur="500"/>
                                        <p:tgtEl>
                                          <p:spTgt spid="9"/>
                                        </p:tgtEl>
                                      </p:cBhvr>
                                    </p:animEffect>
                                  </p:childTnLst>
                                </p:cTn>
                              </p:par>
                            </p:childTnLst>
                          </p:cTn>
                        </p:par>
                        <p:par>
                          <p:cTn id="16" fill="hold">
                            <p:stCondLst>
                              <p:cond delay="1500"/>
                            </p:stCondLst>
                            <p:childTnLst>
                              <p:par>
                                <p:cTn id="17" presetID="12" presetClass="entr" presetSubtype="4" fill="hold" nodeType="afterEffect">
                                  <p:stCondLst>
                                    <p:cond delay="0"/>
                                  </p:stCondLst>
                                  <p:childTnLst>
                                    <p:set>
                                      <p:cBhvr>
                                        <p:cTn id="18" dur="1" fill="hold">
                                          <p:stCondLst>
                                            <p:cond delay="0"/>
                                          </p:stCondLst>
                                        </p:cTn>
                                        <p:tgtEl>
                                          <p:spTgt spid="4098"/>
                                        </p:tgtEl>
                                        <p:attrNameLst>
                                          <p:attrName>style.visibility</p:attrName>
                                        </p:attrNameLst>
                                      </p:cBhvr>
                                      <p:to>
                                        <p:strVal val="visible"/>
                                      </p:to>
                                    </p:set>
                                    <p:animEffect transition="in" filter="slide(fromBottom)">
                                      <p:cBhvr>
                                        <p:cTn id="19" dur="500"/>
                                        <p:tgtEl>
                                          <p:spTgt spid="4098"/>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4102"/>
                                        </p:tgtEl>
                                        <p:attrNameLst>
                                          <p:attrName>style.visibility</p:attrName>
                                        </p:attrNameLst>
                                      </p:cBhvr>
                                      <p:to>
                                        <p:strVal val="visible"/>
                                      </p:to>
                                    </p:set>
                                    <p:animEffect transition="in" filter="slide(fromBottom)">
                                      <p:cBhvr>
                                        <p:cTn id="28" dur="500"/>
                                        <p:tgtEl>
                                          <p:spTgt spid="4102"/>
                                        </p:tgtEl>
                                      </p:cBhvr>
                                    </p:animEffect>
                                  </p:childTnLst>
                                </p:cTn>
                              </p:par>
                            </p:childTnLst>
                          </p:cTn>
                        </p:par>
                        <p:par>
                          <p:cTn id="29" fill="hold">
                            <p:stCondLst>
                              <p:cond delay="500"/>
                            </p:stCondLst>
                            <p:childTnLst>
                              <p:par>
                                <p:cTn id="30" presetID="12" presetClass="entr" presetSubtype="4" fill="hold" nodeType="afterEffect">
                                  <p:stCondLst>
                                    <p:cond delay="0"/>
                                  </p:stCondLst>
                                  <p:childTnLst>
                                    <p:set>
                                      <p:cBhvr>
                                        <p:cTn id="31" dur="1" fill="hold">
                                          <p:stCondLst>
                                            <p:cond delay="0"/>
                                          </p:stCondLst>
                                        </p:cTn>
                                        <p:tgtEl>
                                          <p:spTgt spid="4101"/>
                                        </p:tgtEl>
                                        <p:attrNameLst>
                                          <p:attrName>style.visibility</p:attrName>
                                        </p:attrNameLst>
                                      </p:cBhvr>
                                      <p:to>
                                        <p:strVal val="visible"/>
                                      </p:to>
                                    </p:set>
                                    <p:animEffect transition="in" filter="slide(fromBottom)">
                                      <p:cBhvr>
                                        <p:cTn id="32" dur="500"/>
                                        <p:tgtEl>
                                          <p:spTgt spid="4101"/>
                                        </p:tgtEl>
                                      </p:cBhvr>
                                    </p:animEffect>
                                  </p:childTnLst>
                                </p:cTn>
                              </p:par>
                            </p:childTnLst>
                          </p:cTn>
                        </p:par>
                        <p:par>
                          <p:cTn id="33" fill="hold">
                            <p:stCondLst>
                              <p:cond delay="1000"/>
                            </p:stCondLst>
                            <p:childTnLst>
                              <p:par>
                                <p:cTn id="34" presetID="12" presetClass="entr" presetSubtype="4" fill="hold"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lide(fromBottom)">
                                      <p:cBhvr>
                                        <p:cTn id="36" dur="500"/>
                                        <p:tgtEl>
                                          <p:spTgt spid="15"/>
                                        </p:tgtEl>
                                      </p:cBhvr>
                                    </p:animEffect>
                                  </p:childTnLst>
                                </p:cTn>
                              </p:par>
                            </p:childTnLst>
                          </p:cTn>
                        </p:par>
                        <p:par>
                          <p:cTn id="37" fill="hold">
                            <p:stCondLst>
                              <p:cond delay="1500"/>
                            </p:stCondLst>
                            <p:childTnLst>
                              <p:par>
                                <p:cTn id="38" presetID="12" presetClass="entr" presetSubtype="4"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lide(fromBottom)">
                                      <p:cBhvr>
                                        <p:cTn id="40" dur="500"/>
                                        <p:tgtEl>
                                          <p:spTgt spid="16"/>
                                        </p:tgtEl>
                                      </p:cBhvr>
                                    </p:animEffect>
                                  </p:childTnLst>
                                </p:cTn>
                              </p:par>
                            </p:childTnLst>
                          </p:cTn>
                        </p:par>
                        <p:par>
                          <p:cTn id="41" fill="hold">
                            <p:stCondLst>
                              <p:cond delay="2000"/>
                            </p:stCondLst>
                            <p:childTnLst>
                              <p:par>
                                <p:cTn id="42" presetID="3" presetClass="entr" presetSubtype="10" fill="hold" grpId="0" nodeType="after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blinds(horizontal)">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943067" cy="461665"/>
          </a:xfrm>
          <a:prstGeom prst="rect">
            <a:avLst/>
          </a:prstGeom>
          <a:noFill/>
        </p:spPr>
        <p:txBody>
          <a:bodyPr wrap="none" rtlCol="0">
            <a:spAutoFit/>
          </a:bodyPr>
          <a:lstStyle/>
          <a:p>
            <a:r>
              <a:rPr lang="de-DE" sz="2400" b="1" dirty="0" smtClean="0">
                <a:solidFill>
                  <a:schemeClr val="accent4">
                    <a:lumMod val="75000"/>
                  </a:schemeClr>
                </a:solidFill>
              </a:rPr>
              <a:t>11. Kein faules Fehl vorsetzen</a:t>
            </a:r>
            <a:endParaRPr lang="de-DE" sz="2400" b="1" dirty="0">
              <a:solidFill>
                <a:schemeClr val="accent4">
                  <a:lumMod val="75000"/>
                </a:schemeClr>
              </a:solidFill>
            </a:endParaRPr>
          </a:p>
        </p:txBody>
      </p:sp>
      <p:sp>
        <p:nvSpPr>
          <p:cNvPr id="5" name="Rechteck 4"/>
          <p:cNvSpPr/>
          <p:nvPr/>
        </p:nvSpPr>
        <p:spPr>
          <a:xfrm>
            <a:off x="454968" y="3776464"/>
            <a:ext cx="7488832" cy="369332"/>
          </a:xfrm>
          <a:prstGeom prst="rect">
            <a:avLst/>
          </a:prstGeom>
        </p:spPr>
        <p:txBody>
          <a:bodyPr wrap="square">
            <a:spAutoFit/>
          </a:bodyPr>
          <a:lstStyle/>
          <a:p>
            <a:r>
              <a:rPr lang="de-DE" dirty="0" smtClean="0"/>
              <a:t>Hältst Du jetzt die letzten Pik und Dein Partner sitzt an 2. so ist Pik verboten:</a:t>
            </a:r>
            <a:endParaRPr lang="de-DE" dirty="0"/>
          </a:p>
        </p:txBody>
      </p:sp>
      <p:sp>
        <p:nvSpPr>
          <p:cNvPr id="6" name="Textfeld 5"/>
          <p:cNvSpPr txBox="1"/>
          <p:nvPr/>
        </p:nvSpPr>
        <p:spPr>
          <a:xfrm>
            <a:off x="471860" y="2145680"/>
            <a:ext cx="7776864" cy="646331"/>
          </a:xfrm>
          <a:prstGeom prst="rect">
            <a:avLst/>
          </a:prstGeom>
          <a:noFill/>
        </p:spPr>
        <p:txBody>
          <a:bodyPr wrap="square" rtlCol="0">
            <a:spAutoFit/>
          </a:bodyPr>
          <a:lstStyle/>
          <a:p>
            <a:r>
              <a:rPr lang="de-DE" dirty="0" smtClean="0"/>
              <a:t>Fehl, welches nur Du noch hältst ist kein „Ersatztrumpf“ sondern eine gute Gelegenheit für den Gegner sich frei zu werfen.</a:t>
            </a:r>
            <a:endParaRPr lang="de-DE" dirty="0"/>
          </a:p>
        </p:txBody>
      </p:sp>
      <p:pic>
        <p:nvPicPr>
          <p:cNvPr id="5122" name="Picture 2" descr="E:\Dropbox\Doppelkopf\Karten\PikKoenig - Kopie.png"/>
          <p:cNvPicPr>
            <a:picLocks noChangeAspect="1" noChangeArrowheads="1"/>
          </p:cNvPicPr>
          <p:nvPr/>
        </p:nvPicPr>
        <p:blipFill>
          <a:blip r:embed="rId2" cstate="print"/>
          <a:srcRect/>
          <a:stretch>
            <a:fillRect/>
          </a:stretch>
        </p:blipFill>
        <p:spPr bwMode="auto">
          <a:xfrm>
            <a:off x="5438676" y="2793752"/>
            <a:ext cx="571500" cy="838200"/>
          </a:xfrm>
          <a:prstGeom prst="rect">
            <a:avLst/>
          </a:prstGeom>
          <a:noFill/>
        </p:spPr>
      </p:pic>
      <p:pic>
        <p:nvPicPr>
          <p:cNvPr id="5123" name="Picture 3" descr="E:\Dropbox\Doppelkopf\Karten\PikAs.png"/>
          <p:cNvPicPr>
            <a:picLocks noChangeAspect="1" noChangeArrowheads="1"/>
          </p:cNvPicPr>
          <p:nvPr/>
        </p:nvPicPr>
        <p:blipFill>
          <a:blip r:embed="rId3" cstate="print"/>
          <a:srcRect/>
          <a:stretch>
            <a:fillRect/>
          </a:stretch>
        </p:blipFill>
        <p:spPr bwMode="auto">
          <a:xfrm>
            <a:off x="3566468" y="2793752"/>
            <a:ext cx="561975" cy="847725"/>
          </a:xfrm>
          <a:prstGeom prst="rect">
            <a:avLst/>
          </a:prstGeom>
          <a:noFill/>
        </p:spPr>
      </p:pic>
      <p:pic>
        <p:nvPicPr>
          <p:cNvPr id="5124" name="Picture 4" descr="E:\Dropbox\Doppelkopf\Karten\PikZehn.png"/>
          <p:cNvPicPr>
            <a:picLocks noChangeAspect="1" noChangeArrowheads="1"/>
          </p:cNvPicPr>
          <p:nvPr/>
        </p:nvPicPr>
        <p:blipFill>
          <a:blip r:embed="rId4" cstate="print"/>
          <a:srcRect/>
          <a:stretch>
            <a:fillRect/>
          </a:stretch>
        </p:blipFill>
        <p:spPr bwMode="auto">
          <a:xfrm>
            <a:off x="4862612" y="2793752"/>
            <a:ext cx="552450" cy="847725"/>
          </a:xfrm>
          <a:prstGeom prst="rect">
            <a:avLst/>
          </a:prstGeom>
          <a:noFill/>
        </p:spPr>
      </p:pic>
      <p:pic>
        <p:nvPicPr>
          <p:cNvPr id="5125" name="Picture 5" descr="E:\Dropbox\Doppelkopf\Karten\PikNeun - Kopie.png"/>
          <p:cNvPicPr>
            <a:picLocks noChangeAspect="1" noChangeArrowheads="1"/>
          </p:cNvPicPr>
          <p:nvPr/>
        </p:nvPicPr>
        <p:blipFill>
          <a:blip r:embed="rId5" cstate="print"/>
          <a:srcRect/>
          <a:stretch>
            <a:fillRect/>
          </a:stretch>
        </p:blipFill>
        <p:spPr bwMode="auto">
          <a:xfrm>
            <a:off x="4214540" y="2793752"/>
            <a:ext cx="571500" cy="857250"/>
          </a:xfrm>
          <a:prstGeom prst="rect">
            <a:avLst/>
          </a:prstGeom>
          <a:noFill/>
        </p:spPr>
      </p:pic>
      <p:pic>
        <p:nvPicPr>
          <p:cNvPr id="10" name="Picture 3" descr="E:\Dropbox\Doppelkopf\Karten\PikAs.png"/>
          <p:cNvPicPr>
            <a:picLocks noChangeAspect="1" noChangeArrowheads="1"/>
          </p:cNvPicPr>
          <p:nvPr/>
        </p:nvPicPr>
        <p:blipFill>
          <a:blip r:embed="rId3" cstate="print"/>
          <a:srcRect/>
          <a:stretch>
            <a:fillRect/>
          </a:stretch>
        </p:blipFill>
        <p:spPr bwMode="auto">
          <a:xfrm>
            <a:off x="543868" y="4161904"/>
            <a:ext cx="561975" cy="847725"/>
          </a:xfrm>
          <a:prstGeom prst="rect">
            <a:avLst/>
          </a:prstGeom>
          <a:noFill/>
        </p:spPr>
      </p:pic>
      <p:pic>
        <p:nvPicPr>
          <p:cNvPr id="5126" name="Picture 6" descr="E:\Dropbox\Doppelkopf\Karten\HerzAs.png"/>
          <p:cNvPicPr>
            <a:picLocks noChangeAspect="1" noChangeArrowheads="1"/>
          </p:cNvPicPr>
          <p:nvPr/>
        </p:nvPicPr>
        <p:blipFill>
          <a:blip r:embed="rId6" cstate="print"/>
          <a:srcRect/>
          <a:stretch>
            <a:fillRect/>
          </a:stretch>
        </p:blipFill>
        <p:spPr bwMode="auto">
          <a:xfrm>
            <a:off x="1191940" y="4161904"/>
            <a:ext cx="571500" cy="857250"/>
          </a:xfrm>
          <a:prstGeom prst="rect">
            <a:avLst/>
          </a:prstGeom>
          <a:noFill/>
        </p:spPr>
      </p:pic>
      <p:pic>
        <p:nvPicPr>
          <p:cNvPr id="5127" name="Picture 7" descr="E:\Dropbox\Doppelkopf\Karten\KaroAs.png"/>
          <p:cNvPicPr>
            <a:picLocks noChangeAspect="1" noChangeArrowheads="1"/>
          </p:cNvPicPr>
          <p:nvPr/>
        </p:nvPicPr>
        <p:blipFill>
          <a:blip r:embed="rId7" cstate="print"/>
          <a:srcRect/>
          <a:stretch>
            <a:fillRect/>
          </a:stretch>
        </p:blipFill>
        <p:spPr bwMode="auto">
          <a:xfrm>
            <a:off x="1840012" y="4161904"/>
            <a:ext cx="561975" cy="838200"/>
          </a:xfrm>
          <a:prstGeom prst="rect">
            <a:avLst/>
          </a:prstGeom>
          <a:noFill/>
        </p:spPr>
      </p:pic>
      <p:pic>
        <p:nvPicPr>
          <p:cNvPr id="5128" name="Picture 8" descr="E:\Dropbox\Doppelkopf\Karten\KaroAs.png"/>
          <p:cNvPicPr>
            <a:picLocks noChangeAspect="1" noChangeArrowheads="1"/>
          </p:cNvPicPr>
          <p:nvPr/>
        </p:nvPicPr>
        <p:blipFill>
          <a:blip r:embed="rId7" cstate="print"/>
          <a:srcRect/>
          <a:stretch>
            <a:fillRect/>
          </a:stretch>
        </p:blipFill>
        <p:spPr bwMode="auto">
          <a:xfrm>
            <a:off x="2462684" y="4161904"/>
            <a:ext cx="561975" cy="838200"/>
          </a:xfrm>
          <a:prstGeom prst="rect">
            <a:avLst/>
          </a:prstGeom>
          <a:noFill/>
        </p:spPr>
      </p:pic>
      <p:sp>
        <p:nvSpPr>
          <p:cNvPr id="15" name="Textfeld 14"/>
          <p:cNvSpPr txBox="1"/>
          <p:nvPr/>
        </p:nvSpPr>
        <p:spPr>
          <a:xfrm>
            <a:off x="3169940" y="4229472"/>
            <a:ext cx="5256584" cy="646331"/>
          </a:xfrm>
          <a:prstGeom prst="rect">
            <a:avLst/>
          </a:prstGeom>
          <a:noFill/>
        </p:spPr>
        <p:txBody>
          <a:bodyPr wrap="square" rtlCol="0">
            <a:spAutoFit/>
          </a:bodyPr>
          <a:lstStyle/>
          <a:p>
            <a:r>
              <a:rPr lang="de-DE" dirty="0" err="1" smtClean="0"/>
              <a:t>Worst</a:t>
            </a:r>
            <a:r>
              <a:rPr lang="de-DE" dirty="0" smtClean="0"/>
              <a:t> Case. Dein Partner vertraut Dir und wirft ab (3a, 15b) und die beiden Gegner werfen sich frei. </a:t>
            </a:r>
            <a:endParaRPr lang="de-DE" dirty="0"/>
          </a:p>
        </p:txBody>
      </p:sp>
      <p:pic>
        <p:nvPicPr>
          <p:cNvPr id="16" name="Picture 2" descr="E:\Dropbox\Doppelkopf\Karten\PikKoenig - Kopie.png"/>
          <p:cNvPicPr>
            <a:picLocks noChangeAspect="1" noChangeArrowheads="1"/>
          </p:cNvPicPr>
          <p:nvPr/>
        </p:nvPicPr>
        <p:blipFill>
          <a:blip r:embed="rId2" cstate="print"/>
          <a:srcRect/>
          <a:stretch>
            <a:fillRect/>
          </a:stretch>
        </p:blipFill>
        <p:spPr bwMode="auto">
          <a:xfrm>
            <a:off x="543868" y="5386040"/>
            <a:ext cx="571500" cy="838200"/>
          </a:xfrm>
          <a:prstGeom prst="rect">
            <a:avLst/>
          </a:prstGeom>
          <a:noFill/>
        </p:spPr>
      </p:pic>
      <p:pic>
        <p:nvPicPr>
          <p:cNvPr id="5129" name="Picture 9" descr="E:\Dropbox\Doppelkopf\Karten\KreuzAs.png"/>
          <p:cNvPicPr>
            <a:picLocks noChangeAspect="1" noChangeArrowheads="1"/>
          </p:cNvPicPr>
          <p:nvPr/>
        </p:nvPicPr>
        <p:blipFill>
          <a:blip r:embed="rId8" cstate="print"/>
          <a:srcRect/>
          <a:stretch>
            <a:fillRect/>
          </a:stretch>
        </p:blipFill>
        <p:spPr bwMode="auto">
          <a:xfrm>
            <a:off x="2454176" y="5386040"/>
            <a:ext cx="571500" cy="857250"/>
          </a:xfrm>
          <a:prstGeom prst="rect">
            <a:avLst/>
          </a:prstGeom>
          <a:noFill/>
        </p:spPr>
      </p:pic>
      <p:pic>
        <p:nvPicPr>
          <p:cNvPr id="5130" name="Picture 10" descr="E:\Dropbox\Doppelkopf\Karten\KaroBube.png"/>
          <p:cNvPicPr>
            <a:picLocks noChangeAspect="1" noChangeArrowheads="1"/>
          </p:cNvPicPr>
          <p:nvPr/>
        </p:nvPicPr>
        <p:blipFill>
          <a:blip r:embed="rId9" cstate="print"/>
          <a:srcRect/>
          <a:stretch>
            <a:fillRect/>
          </a:stretch>
        </p:blipFill>
        <p:spPr bwMode="auto">
          <a:xfrm>
            <a:off x="1191940" y="5364832"/>
            <a:ext cx="561975" cy="847725"/>
          </a:xfrm>
          <a:prstGeom prst="rect">
            <a:avLst/>
          </a:prstGeom>
          <a:noFill/>
        </p:spPr>
      </p:pic>
      <p:pic>
        <p:nvPicPr>
          <p:cNvPr id="5131" name="Picture 11" descr="E:\Dropbox\Doppelkopf\Karten\HerzBube.png"/>
          <p:cNvPicPr>
            <a:picLocks noChangeAspect="1" noChangeArrowheads="1"/>
          </p:cNvPicPr>
          <p:nvPr/>
        </p:nvPicPr>
        <p:blipFill>
          <a:blip r:embed="rId10" cstate="print"/>
          <a:srcRect/>
          <a:stretch>
            <a:fillRect/>
          </a:stretch>
        </p:blipFill>
        <p:spPr bwMode="auto">
          <a:xfrm>
            <a:off x="1840012" y="5386040"/>
            <a:ext cx="571500" cy="857250"/>
          </a:xfrm>
          <a:prstGeom prst="rect">
            <a:avLst/>
          </a:prstGeom>
          <a:noFill/>
        </p:spPr>
      </p:pic>
      <p:sp>
        <p:nvSpPr>
          <p:cNvPr id="20" name="Textfeld 19"/>
          <p:cNvSpPr txBox="1"/>
          <p:nvPr/>
        </p:nvSpPr>
        <p:spPr>
          <a:xfrm>
            <a:off x="3136156" y="5259040"/>
            <a:ext cx="5328592" cy="1200329"/>
          </a:xfrm>
          <a:prstGeom prst="rect">
            <a:avLst/>
          </a:prstGeom>
          <a:noFill/>
        </p:spPr>
        <p:txBody>
          <a:bodyPr wrap="square" rtlCol="0">
            <a:spAutoFit/>
          </a:bodyPr>
          <a:lstStyle/>
          <a:p>
            <a:r>
              <a:rPr lang="de-DE" dirty="0" smtClean="0"/>
              <a:t>Gegner kann sich leicht freiwerfen. War Kreuz die Stechfarbe Deines Partners, so ist sie jetzt gefährdet. (siehe auch Regel 16: Schütze die Stechfarbe Deines Partners).</a:t>
            </a:r>
            <a:endParaRPr lang="de-DE" dirty="0"/>
          </a:p>
        </p:txBody>
      </p:sp>
      <p:sp>
        <p:nvSpPr>
          <p:cNvPr id="21" name="Textfeld 20"/>
          <p:cNvSpPr txBox="1"/>
          <p:nvPr/>
        </p:nvSpPr>
        <p:spPr>
          <a:xfrm>
            <a:off x="471860" y="3051944"/>
            <a:ext cx="2962927" cy="369332"/>
          </a:xfrm>
          <a:prstGeom prst="rect">
            <a:avLst/>
          </a:prstGeom>
          <a:noFill/>
        </p:spPr>
        <p:txBody>
          <a:bodyPr wrap="none" rtlCol="0">
            <a:spAutoFit/>
          </a:bodyPr>
          <a:lstStyle/>
          <a:p>
            <a:r>
              <a:rPr lang="de-DE" dirty="0" smtClean="0"/>
              <a:t>Der erste Stich läuft wie folgt: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lide(fromBottom)">
                                      <p:cBhvr>
                                        <p:cTn id="11" dur="500"/>
                                        <p:tgtEl>
                                          <p:spTgt spid="10"/>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5126"/>
                                        </p:tgtEl>
                                        <p:attrNameLst>
                                          <p:attrName>style.visibility</p:attrName>
                                        </p:attrNameLst>
                                      </p:cBhvr>
                                      <p:to>
                                        <p:strVal val="visible"/>
                                      </p:to>
                                    </p:set>
                                    <p:animEffect transition="in" filter="slide(fromBottom)">
                                      <p:cBhvr>
                                        <p:cTn id="15" dur="500"/>
                                        <p:tgtEl>
                                          <p:spTgt spid="5126"/>
                                        </p:tgtEl>
                                      </p:cBhvr>
                                    </p:animEffect>
                                  </p:childTnLst>
                                </p:cTn>
                              </p:par>
                            </p:childTnLst>
                          </p:cTn>
                        </p:par>
                        <p:par>
                          <p:cTn id="16" fill="hold">
                            <p:stCondLst>
                              <p:cond delay="1500"/>
                            </p:stCondLst>
                            <p:childTnLst>
                              <p:par>
                                <p:cTn id="17" presetID="12" presetClass="entr" presetSubtype="4" fill="hold" nodeType="afterEffect">
                                  <p:stCondLst>
                                    <p:cond delay="0"/>
                                  </p:stCondLst>
                                  <p:childTnLst>
                                    <p:set>
                                      <p:cBhvr>
                                        <p:cTn id="18" dur="1" fill="hold">
                                          <p:stCondLst>
                                            <p:cond delay="0"/>
                                          </p:stCondLst>
                                        </p:cTn>
                                        <p:tgtEl>
                                          <p:spTgt spid="5127"/>
                                        </p:tgtEl>
                                        <p:attrNameLst>
                                          <p:attrName>style.visibility</p:attrName>
                                        </p:attrNameLst>
                                      </p:cBhvr>
                                      <p:to>
                                        <p:strVal val="visible"/>
                                      </p:to>
                                    </p:set>
                                    <p:animEffect transition="in" filter="slide(fromBottom)">
                                      <p:cBhvr>
                                        <p:cTn id="19" dur="500"/>
                                        <p:tgtEl>
                                          <p:spTgt spid="5127"/>
                                        </p:tgtEl>
                                      </p:cBhvr>
                                    </p:animEffec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5128"/>
                                        </p:tgtEl>
                                        <p:attrNameLst>
                                          <p:attrName>style.visibility</p:attrName>
                                        </p:attrNameLst>
                                      </p:cBhvr>
                                      <p:to>
                                        <p:strVal val="visible"/>
                                      </p:to>
                                    </p:set>
                                    <p:animEffect transition="in" filter="slide(fromBottom)">
                                      <p:cBhvr>
                                        <p:cTn id="23" dur="500"/>
                                        <p:tgtEl>
                                          <p:spTgt spid="5128"/>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Bottom)">
                                      <p:cBhvr>
                                        <p:cTn id="32" dur="500"/>
                                        <p:tgtEl>
                                          <p:spTgt spid="16"/>
                                        </p:tgtEl>
                                      </p:cBhvr>
                                    </p:animEffect>
                                  </p:childTnLst>
                                </p:cTn>
                              </p:par>
                            </p:childTnLst>
                          </p:cTn>
                        </p:par>
                        <p:par>
                          <p:cTn id="33" fill="hold">
                            <p:stCondLst>
                              <p:cond delay="500"/>
                            </p:stCondLst>
                            <p:childTnLst>
                              <p:par>
                                <p:cTn id="34" presetID="12" presetClass="entr" presetSubtype="4" fill="hold" nodeType="afterEffect">
                                  <p:stCondLst>
                                    <p:cond delay="0"/>
                                  </p:stCondLst>
                                  <p:childTnLst>
                                    <p:set>
                                      <p:cBhvr>
                                        <p:cTn id="35" dur="1" fill="hold">
                                          <p:stCondLst>
                                            <p:cond delay="0"/>
                                          </p:stCondLst>
                                        </p:cTn>
                                        <p:tgtEl>
                                          <p:spTgt spid="5130"/>
                                        </p:tgtEl>
                                        <p:attrNameLst>
                                          <p:attrName>style.visibility</p:attrName>
                                        </p:attrNameLst>
                                      </p:cBhvr>
                                      <p:to>
                                        <p:strVal val="visible"/>
                                      </p:to>
                                    </p:set>
                                    <p:animEffect transition="in" filter="slide(fromBottom)">
                                      <p:cBhvr>
                                        <p:cTn id="36" dur="500"/>
                                        <p:tgtEl>
                                          <p:spTgt spid="5130"/>
                                        </p:tgtEl>
                                      </p:cBhvr>
                                    </p:animEffect>
                                  </p:childTnLst>
                                </p:cTn>
                              </p:par>
                            </p:childTnLst>
                          </p:cTn>
                        </p:par>
                        <p:par>
                          <p:cTn id="37" fill="hold">
                            <p:stCondLst>
                              <p:cond delay="1000"/>
                            </p:stCondLst>
                            <p:childTnLst>
                              <p:par>
                                <p:cTn id="38" presetID="12" presetClass="entr" presetSubtype="4" fill="hold" nodeType="afterEffect">
                                  <p:stCondLst>
                                    <p:cond delay="0"/>
                                  </p:stCondLst>
                                  <p:childTnLst>
                                    <p:set>
                                      <p:cBhvr>
                                        <p:cTn id="39" dur="1" fill="hold">
                                          <p:stCondLst>
                                            <p:cond delay="0"/>
                                          </p:stCondLst>
                                        </p:cTn>
                                        <p:tgtEl>
                                          <p:spTgt spid="5131"/>
                                        </p:tgtEl>
                                        <p:attrNameLst>
                                          <p:attrName>style.visibility</p:attrName>
                                        </p:attrNameLst>
                                      </p:cBhvr>
                                      <p:to>
                                        <p:strVal val="visible"/>
                                      </p:to>
                                    </p:set>
                                    <p:animEffect transition="in" filter="slide(fromBottom)">
                                      <p:cBhvr>
                                        <p:cTn id="40" dur="500"/>
                                        <p:tgtEl>
                                          <p:spTgt spid="5131"/>
                                        </p:tgtEl>
                                      </p:cBhvr>
                                    </p:animEffect>
                                  </p:childTnLst>
                                </p:cTn>
                              </p:par>
                            </p:childTnLst>
                          </p:cTn>
                        </p:par>
                        <p:par>
                          <p:cTn id="41" fill="hold">
                            <p:stCondLst>
                              <p:cond delay="1500"/>
                            </p:stCondLst>
                            <p:childTnLst>
                              <p:par>
                                <p:cTn id="42" presetID="12" presetClass="entr" presetSubtype="4" fill="hold" nodeType="afterEffect">
                                  <p:stCondLst>
                                    <p:cond delay="0"/>
                                  </p:stCondLst>
                                  <p:childTnLst>
                                    <p:set>
                                      <p:cBhvr>
                                        <p:cTn id="43" dur="1" fill="hold">
                                          <p:stCondLst>
                                            <p:cond delay="0"/>
                                          </p:stCondLst>
                                        </p:cTn>
                                        <p:tgtEl>
                                          <p:spTgt spid="5129"/>
                                        </p:tgtEl>
                                        <p:attrNameLst>
                                          <p:attrName>style.visibility</p:attrName>
                                        </p:attrNameLst>
                                      </p:cBhvr>
                                      <p:to>
                                        <p:strVal val="visible"/>
                                      </p:to>
                                    </p:set>
                                    <p:animEffect transition="in" filter="slide(fromBottom)">
                                      <p:cBhvr>
                                        <p:cTn id="44" dur="500"/>
                                        <p:tgtEl>
                                          <p:spTgt spid="5129"/>
                                        </p:tgtEl>
                                      </p:cBhvr>
                                    </p:animEffect>
                                  </p:childTnLst>
                                </p:cTn>
                              </p:par>
                            </p:childTnLst>
                          </p:cTn>
                        </p:par>
                        <p:par>
                          <p:cTn id="45" fill="hold">
                            <p:stCondLst>
                              <p:cond delay="2000"/>
                            </p:stCondLst>
                            <p:childTnLst>
                              <p:par>
                                <p:cTn id="46" presetID="3" presetClass="entr" presetSubtype="10"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blinds(horizontal)">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2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425600"/>
            <a:ext cx="6172331" cy="461665"/>
          </a:xfrm>
          <a:prstGeom prst="rect">
            <a:avLst/>
          </a:prstGeom>
          <a:noFill/>
        </p:spPr>
        <p:txBody>
          <a:bodyPr wrap="none" rtlCol="0">
            <a:spAutoFit/>
          </a:bodyPr>
          <a:lstStyle/>
          <a:p>
            <a:r>
              <a:rPr lang="de-DE" sz="2400" b="1" dirty="0" smtClean="0">
                <a:solidFill>
                  <a:schemeClr val="accent4">
                    <a:lumMod val="75000"/>
                  </a:schemeClr>
                </a:solidFill>
              </a:rPr>
              <a:t>12. Spiel‘ Trumpf, wenn es der Partner verlangt</a:t>
            </a:r>
            <a:endParaRPr lang="de-DE" sz="2400" b="1" dirty="0">
              <a:solidFill>
                <a:schemeClr val="accent4">
                  <a:lumMod val="75000"/>
                </a:schemeClr>
              </a:solidFill>
            </a:endParaRPr>
          </a:p>
        </p:txBody>
      </p:sp>
      <p:sp>
        <p:nvSpPr>
          <p:cNvPr id="5" name="Textfeld 4"/>
          <p:cNvSpPr txBox="1"/>
          <p:nvPr/>
        </p:nvSpPr>
        <p:spPr>
          <a:xfrm>
            <a:off x="467544" y="1832372"/>
            <a:ext cx="7920880" cy="1477328"/>
          </a:xfrm>
          <a:prstGeom prst="rect">
            <a:avLst/>
          </a:prstGeom>
          <a:noFill/>
        </p:spPr>
        <p:txBody>
          <a:bodyPr wrap="square" rtlCol="0">
            <a:spAutoFit/>
          </a:bodyPr>
          <a:lstStyle/>
          <a:p>
            <a:r>
              <a:rPr lang="de-DE" dirty="0" smtClean="0"/>
              <a:t>Der starke Partner lenkt das Spiel. Spiel‘ Trumpf wenn:</a:t>
            </a:r>
          </a:p>
          <a:p>
            <a:pPr marL="177800" indent="-177800">
              <a:buFont typeface="Arial" pitchFamily="34" charset="0"/>
              <a:buChar char="•"/>
            </a:pPr>
            <a:r>
              <a:rPr lang="de-DE" dirty="0" smtClean="0"/>
              <a:t>Dein Partner die ganze Zeit Trumpf spielt.</a:t>
            </a:r>
          </a:p>
          <a:p>
            <a:pPr marL="177800" indent="-177800">
              <a:buFont typeface="Arial" pitchFamily="34" charset="0"/>
              <a:buChar char="•"/>
            </a:pPr>
            <a:r>
              <a:rPr lang="de-DE" dirty="0" smtClean="0"/>
              <a:t>Dein Partner Trumpf durch eine vorzeitige Ansage fordert.</a:t>
            </a:r>
          </a:p>
          <a:p>
            <a:pPr marL="177800" indent="-177800">
              <a:buFont typeface="Arial" pitchFamily="34" charset="0"/>
              <a:buChar char="•"/>
            </a:pPr>
            <a:r>
              <a:rPr lang="de-DE" dirty="0" smtClean="0"/>
              <a:t>Dein Partner „volltrumpf“ ist.</a:t>
            </a:r>
          </a:p>
          <a:p>
            <a:pPr marL="177800" indent="-177800">
              <a:buFont typeface="Arial" pitchFamily="34" charset="0"/>
              <a:buChar char="•"/>
            </a:pPr>
            <a:r>
              <a:rPr lang="de-DE" dirty="0" smtClean="0"/>
              <a:t>Dein Partner eine Sprungansage macht. </a:t>
            </a:r>
            <a:endParaRPr lang="de-DE" dirty="0"/>
          </a:p>
        </p:txBody>
      </p:sp>
      <p:sp>
        <p:nvSpPr>
          <p:cNvPr id="6" name="Textfeld 5"/>
          <p:cNvSpPr txBox="1"/>
          <p:nvPr/>
        </p:nvSpPr>
        <p:spPr>
          <a:xfrm>
            <a:off x="395536" y="3289672"/>
            <a:ext cx="7992888" cy="1754326"/>
          </a:xfrm>
          <a:prstGeom prst="rect">
            <a:avLst/>
          </a:prstGeom>
          <a:noFill/>
        </p:spPr>
        <p:txBody>
          <a:bodyPr wrap="square" rtlCol="0">
            <a:spAutoFit/>
          </a:bodyPr>
          <a:lstStyle/>
          <a:p>
            <a:r>
              <a:rPr lang="de-DE" dirty="0" smtClean="0"/>
              <a:t>Besonders der letzte Punkt ist wichtig: Macht Dein Partner eine Sprungansage (Re/90) oder gar (Re/60), so hat er keinen Fehlverlierer mehr, wohl aber ggf. Standasse. Du gefährdest Die Asse Deines Partners und seine hohe Absage, wenn Du jetzt nicht weiter Trumpf spielst. Nach einer Hochzeit (Einheirat mit </a:t>
            </a:r>
            <a:r>
              <a:rPr lang="de-DE" dirty="0" err="1" smtClean="0"/>
              <a:t>Dulle</a:t>
            </a:r>
            <a:r>
              <a:rPr lang="de-DE" dirty="0" smtClean="0"/>
              <a:t> ist das Kreuz As des </a:t>
            </a:r>
            <a:r>
              <a:rPr lang="de-DE" dirty="0" err="1" smtClean="0"/>
              <a:t>Einheiraters</a:t>
            </a:r>
            <a:r>
              <a:rPr lang="de-DE" dirty="0" smtClean="0"/>
              <a:t> durchgegangen. Im letzten Moment sagt der Hochzeiter Re-60 und hält folgendes Blatt:</a:t>
            </a:r>
            <a:endParaRPr lang="de-DE" dirty="0"/>
          </a:p>
        </p:txBody>
      </p:sp>
      <p:pic>
        <p:nvPicPr>
          <p:cNvPr id="6146" name="Picture 2" descr="E:\Dropbox\Doppelkopf\Karten\HerzDame.png"/>
          <p:cNvPicPr>
            <a:picLocks noChangeAspect="1" noChangeArrowheads="1"/>
          </p:cNvPicPr>
          <p:nvPr/>
        </p:nvPicPr>
        <p:blipFill>
          <a:blip r:embed="rId3" cstate="print"/>
          <a:srcRect/>
          <a:stretch>
            <a:fillRect/>
          </a:stretch>
        </p:blipFill>
        <p:spPr bwMode="auto">
          <a:xfrm>
            <a:off x="3453866" y="5055840"/>
            <a:ext cx="533400" cy="847725"/>
          </a:xfrm>
          <a:prstGeom prst="rect">
            <a:avLst/>
          </a:prstGeom>
          <a:noFill/>
        </p:spPr>
      </p:pic>
      <p:pic>
        <p:nvPicPr>
          <p:cNvPr id="6147" name="Picture 3" descr="E:\Dropbox\Doppelkopf\Karten\PikDame.png"/>
          <p:cNvPicPr>
            <a:picLocks noChangeAspect="1" noChangeArrowheads="1"/>
          </p:cNvPicPr>
          <p:nvPr/>
        </p:nvPicPr>
        <p:blipFill>
          <a:blip r:embed="rId4" cstate="print"/>
          <a:srcRect/>
          <a:stretch>
            <a:fillRect/>
          </a:stretch>
        </p:blipFill>
        <p:spPr bwMode="auto">
          <a:xfrm>
            <a:off x="2241964" y="5055840"/>
            <a:ext cx="561975" cy="828675"/>
          </a:xfrm>
          <a:prstGeom prst="rect">
            <a:avLst/>
          </a:prstGeom>
          <a:noFill/>
        </p:spPr>
      </p:pic>
      <p:pic>
        <p:nvPicPr>
          <p:cNvPr id="6148" name="Picture 4" descr="E:\Dropbox\Doppelkopf\Karten\KreuzDame.png"/>
          <p:cNvPicPr>
            <a:picLocks noChangeAspect="1" noChangeArrowheads="1"/>
          </p:cNvPicPr>
          <p:nvPr/>
        </p:nvPicPr>
        <p:blipFill>
          <a:blip r:embed="rId5" cstate="print"/>
          <a:srcRect/>
          <a:stretch>
            <a:fillRect/>
          </a:stretch>
        </p:blipFill>
        <p:spPr bwMode="auto">
          <a:xfrm>
            <a:off x="1011012" y="5055840"/>
            <a:ext cx="571500" cy="857250"/>
          </a:xfrm>
          <a:prstGeom prst="rect">
            <a:avLst/>
          </a:prstGeom>
          <a:noFill/>
        </p:spPr>
      </p:pic>
      <p:pic>
        <p:nvPicPr>
          <p:cNvPr id="6149" name="Picture 5" descr="E:\Dropbox\Doppelkopf\Karten\HerzZehn.png"/>
          <p:cNvPicPr>
            <a:picLocks noChangeAspect="1" noChangeArrowheads="1"/>
          </p:cNvPicPr>
          <p:nvPr/>
        </p:nvPicPr>
        <p:blipFill>
          <a:blip r:embed="rId6" cstate="print"/>
          <a:srcRect/>
          <a:stretch>
            <a:fillRect/>
          </a:stretch>
        </p:blipFill>
        <p:spPr bwMode="auto">
          <a:xfrm>
            <a:off x="395536" y="5055840"/>
            <a:ext cx="571500" cy="857250"/>
          </a:xfrm>
          <a:prstGeom prst="rect">
            <a:avLst/>
          </a:prstGeom>
          <a:noFill/>
        </p:spPr>
      </p:pic>
      <p:pic>
        <p:nvPicPr>
          <p:cNvPr id="10" name="Picture 4" descr="E:\Dropbox\Doppelkopf\Karten\KreuzDame.png"/>
          <p:cNvPicPr>
            <a:picLocks noChangeAspect="1" noChangeArrowheads="1"/>
          </p:cNvPicPr>
          <p:nvPr/>
        </p:nvPicPr>
        <p:blipFill>
          <a:blip r:embed="rId5" cstate="print"/>
          <a:srcRect/>
          <a:stretch>
            <a:fillRect/>
          </a:stretch>
        </p:blipFill>
        <p:spPr bwMode="auto">
          <a:xfrm>
            <a:off x="1626488" y="5055840"/>
            <a:ext cx="571500" cy="857250"/>
          </a:xfrm>
          <a:prstGeom prst="rect">
            <a:avLst/>
          </a:prstGeom>
          <a:noFill/>
        </p:spPr>
      </p:pic>
      <p:pic>
        <p:nvPicPr>
          <p:cNvPr id="6151" name="Picture 7" descr="E:\Dropbox\Doppelkopf\Karten\HerzAs.png"/>
          <p:cNvPicPr>
            <a:picLocks noChangeAspect="1" noChangeArrowheads="1"/>
          </p:cNvPicPr>
          <p:nvPr/>
        </p:nvPicPr>
        <p:blipFill>
          <a:blip r:embed="rId7" cstate="print"/>
          <a:srcRect/>
          <a:stretch>
            <a:fillRect/>
          </a:stretch>
        </p:blipFill>
        <p:spPr bwMode="auto">
          <a:xfrm>
            <a:off x="5252669" y="5055840"/>
            <a:ext cx="571500" cy="857250"/>
          </a:xfrm>
          <a:prstGeom prst="rect">
            <a:avLst/>
          </a:prstGeom>
          <a:noFill/>
        </p:spPr>
      </p:pic>
      <p:pic>
        <p:nvPicPr>
          <p:cNvPr id="6152" name="Picture 8" descr="E:\Dropbox\Doppelkopf\Karten\PikAs - Kopie.png"/>
          <p:cNvPicPr>
            <a:picLocks noChangeAspect="1" noChangeArrowheads="1"/>
          </p:cNvPicPr>
          <p:nvPr/>
        </p:nvPicPr>
        <p:blipFill>
          <a:blip r:embed="rId8" cstate="print"/>
          <a:srcRect/>
          <a:stretch>
            <a:fillRect/>
          </a:stretch>
        </p:blipFill>
        <p:spPr bwMode="auto">
          <a:xfrm>
            <a:off x="4646718" y="5055840"/>
            <a:ext cx="561975" cy="847725"/>
          </a:xfrm>
          <a:prstGeom prst="rect">
            <a:avLst/>
          </a:prstGeom>
          <a:noFill/>
        </p:spPr>
      </p:pic>
      <p:pic>
        <p:nvPicPr>
          <p:cNvPr id="14" name="Picture 7" descr="E:\Dropbox\Doppelkopf\Karten\HerzAs.png"/>
          <p:cNvPicPr>
            <a:picLocks noChangeAspect="1" noChangeArrowheads="1"/>
          </p:cNvPicPr>
          <p:nvPr/>
        </p:nvPicPr>
        <p:blipFill>
          <a:blip r:embed="rId7" cstate="print"/>
          <a:srcRect/>
          <a:stretch>
            <a:fillRect/>
          </a:stretch>
        </p:blipFill>
        <p:spPr bwMode="auto">
          <a:xfrm>
            <a:off x="5868144" y="5055840"/>
            <a:ext cx="571500" cy="857250"/>
          </a:xfrm>
          <a:prstGeom prst="rect">
            <a:avLst/>
          </a:prstGeom>
          <a:noFill/>
        </p:spPr>
      </p:pic>
      <p:pic>
        <p:nvPicPr>
          <p:cNvPr id="6154" name="Picture 10" descr="E:\Dropbox\Doppelkopf\Karten\KreuzBube.png"/>
          <p:cNvPicPr>
            <a:picLocks noChangeAspect="1" noChangeArrowheads="1"/>
          </p:cNvPicPr>
          <p:nvPr/>
        </p:nvPicPr>
        <p:blipFill>
          <a:blip r:embed="rId9" cstate="print"/>
          <a:srcRect/>
          <a:stretch>
            <a:fillRect/>
          </a:stretch>
        </p:blipFill>
        <p:spPr bwMode="auto">
          <a:xfrm>
            <a:off x="4031242" y="5055840"/>
            <a:ext cx="571500" cy="838200"/>
          </a:xfrm>
          <a:prstGeom prst="rect">
            <a:avLst/>
          </a:prstGeom>
          <a:noFill/>
        </p:spPr>
      </p:pic>
      <p:pic>
        <p:nvPicPr>
          <p:cNvPr id="17" name="Picture 3" descr="E:\Dropbox\Doppelkopf\Karten\PikDame.png"/>
          <p:cNvPicPr>
            <a:picLocks noChangeAspect="1" noChangeArrowheads="1"/>
          </p:cNvPicPr>
          <p:nvPr/>
        </p:nvPicPr>
        <p:blipFill>
          <a:blip r:embed="rId4" cstate="print"/>
          <a:srcRect/>
          <a:stretch>
            <a:fillRect/>
          </a:stretch>
        </p:blipFill>
        <p:spPr bwMode="auto">
          <a:xfrm>
            <a:off x="2847915" y="5055840"/>
            <a:ext cx="561975" cy="828675"/>
          </a:xfrm>
          <a:prstGeom prst="rect">
            <a:avLst/>
          </a:prstGeom>
          <a:noFill/>
        </p:spPr>
      </p:pic>
      <p:sp>
        <p:nvSpPr>
          <p:cNvPr id="18" name="Textfeld 17"/>
          <p:cNvSpPr txBox="1"/>
          <p:nvPr/>
        </p:nvSpPr>
        <p:spPr>
          <a:xfrm>
            <a:off x="323528" y="6008712"/>
            <a:ext cx="2930418" cy="369332"/>
          </a:xfrm>
          <a:prstGeom prst="rect">
            <a:avLst/>
          </a:prstGeom>
          <a:noFill/>
        </p:spPr>
        <p:txBody>
          <a:bodyPr wrap="none" rtlCol="0">
            <a:spAutoFit/>
          </a:bodyPr>
          <a:lstStyle/>
          <a:p>
            <a:r>
              <a:rPr lang="de-DE" dirty="0" smtClean="0"/>
              <a:t>Fehlspiel gefährdet den Sieg.</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514500"/>
            <a:ext cx="1213794" cy="461665"/>
          </a:xfrm>
          <a:prstGeom prst="rect">
            <a:avLst/>
          </a:prstGeom>
          <a:noFill/>
        </p:spPr>
        <p:txBody>
          <a:bodyPr wrap="none" rtlCol="0">
            <a:spAutoFit/>
          </a:bodyPr>
          <a:lstStyle/>
          <a:p>
            <a:r>
              <a:rPr lang="de-DE" sz="2400" b="1" dirty="0" smtClean="0">
                <a:solidFill>
                  <a:schemeClr val="accent4">
                    <a:lumMod val="75000"/>
                  </a:schemeClr>
                </a:solidFill>
              </a:rPr>
              <a:t>Glossar:</a:t>
            </a:r>
            <a:endParaRPr lang="de-DE" sz="2400" b="1" dirty="0">
              <a:solidFill>
                <a:schemeClr val="accent4">
                  <a:lumMod val="75000"/>
                </a:schemeClr>
              </a:solidFill>
            </a:endParaRPr>
          </a:p>
        </p:txBody>
      </p:sp>
      <p:pic>
        <p:nvPicPr>
          <p:cNvPr id="2050" name="Picture 2" descr="E:\Dropbox\Doppelkopf\Karten\HerzZehn.png"/>
          <p:cNvPicPr>
            <a:picLocks noChangeAspect="1" noChangeArrowheads="1"/>
          </p:cNvPicPr>
          <p:nvPr/>
        </p:nvPicPr>
        <p:blipFill>
          <a:blip r:embed="rId2" cstate="print"/>
          <a:srcRect/>
          <a:stretch>
            <a:fillRect/>
          </a:stretch>
        </p:blipFill>
        <p:spPr bwMode="auto">
          <a:xfrm>
            <a:off x="539552" y="2060848"/>
            <a:ext cx="294382" cy="441573"/>
          </a:xfrm>
          <a:prstGeom prst="rect">
            <a:avLst/>
          </a:prstGeom>
          <a:noFill/>
        </p:spPr>
      </p:pic>
      <p:pic>
        <p:nvPicPr>
          <p:cNvPr id="2051" name="Picture 3" descr="E:\Dropbox\Doppelkopf\Karten\PikDame.png"/>
          <p:cNvPicPr>
            <a:picLocks noChangeAspect="1" noChangeArrowheads="1"/>
          </p:cNvPicPr>
          <p:nvPr/>
        </p:nvPicPr>
        <p:blipFill>
          <a:blip r:embed="rId3" cstate="print"/>
          <a:srcRect/>
          <a:stretch>
            <a:fillRect/>
          </a:stretch>
        </p:blipFill>
        <p:spPr bwMode="auto">
          <a:xfrm>
            <a:off x="539552" y="2996952"/>
            <a:ext cx="328912" cy="485006"/>
          </a:xfrm>
          <a:prstGeom prst="rect">
            <a:avLst/>
          </a:prstGeom>
          <a:noFill/>
        </p:spPr>
      </p:pic>
      <p:pic>
        <p:nvPicPr>
          <p:cNvPr id="2052" name="Picture 4" descr="E:\Dropbox\Doppelkopf\Karten\KreuzDame.png"/>
          <p:cNvPicPr>
            <a:picLocks noChangeAspect="1" noChangeArrowheads="1"/>
          </p:cNvPicPr>
          <p:nvPr/>
        </p:nvPicPr>
        <p:blipFill>
          <a:blip r:embed="rId4" cstate="print"/>
          <a:srcRect/>
          <a:stretch>
            <a:fillRect/>
          </a:stretch>
        </p:blipFill>
        <p:spPr bwMode="auto">
          <a:xfrm>
            <a:off x="539552" y="2536329"/>
            <a:ext cx="310637" cy="465956"/>
          </a:xfrm>
          <a:prstGeom prst="rect">
            <a:avLst/>
          </a:prstGeom>
          <a:noFill/>
        </p:spPr>
      </p:pic>
      <p:pic>
        <p:nvPicPr>
          <p:cNvPr id="2053" name="Picture 5" descr="E:\Dropbox\Doppelkopf\Karten\KaroAs.png"/>
          <p:cNvPicPr>
            <a:picLocks noChangeAspect="1" noChangeArrowheads="1"/>
          </p:cNvPicPr>
          <p:nvPr/>
        </p:nvPicPr>
        <p:blipFill>
          <a:blip r:embed="rId5" cstate="print"/>
          <a:srcRect/>
          <a:stretch>
            <a:fillRect/>
          </a:stretch>
        </p:blipFill>
        <p:spPr bwMode="auto">
          <a:xfrm>
            <a:off x="539552" y="3501008"/>
            <a:ext cx="308827" cy="460623"/>
          </a:xfrm>
          <a:prstGeom prst="rect">
            <a:avLst/>
          </a:prstGeom>
          <a:noFill/>
        </p:spPr>
      </p:pic>
      <p:sp>
        <p:nvSpPr>
          <p:cNvPr id="9" name="Textfeld 8"/>
          <p:cNvSpPr txBox="1"/>
          <p:nvPr/>
        </p:nvSpPr>
        <p:spPr>
          <a:xfrm>
            <a:off x="971600" y="2104281"/>
            <a:ext cx="5233740" cy="369332"/>
          </a:xfrm>
          <a:prstGeom prst="rect">
            <a:avLst/>
          </a:prstGeom>
          <a:noFill/>
        </p:spPr>
        <p:txBody>
          <a:bodyPr wrap="none" rtlCol="0">
            <a:spAutoFit/>
          </a:bodyPr>
          <a:lstStyle/>
          <a:p>
            <a:r>
              <a:rPr lang="de-DE" dirty="0" err="1" smtClean="0"/>
              <a:t>Dulle</a:t>
            </a:r>
            <a:r>
              <a:rPr lang="de-DE" dirty="0" smtClean="0"/>
              <a:t>. Beide </a:t>
            </a:r>
            <a:r>
              <a:rPr lang="de-DE" dirty="0" err="1" smtClean="0"/>
              <a:t>Dullen</a:t>
            </a:r>
            <a:r>
              <a:rPr lang="de-DE" dirty="0" smtClean="0"/>
              <a:t> zu halten ist </a:t>
            </a:r>
            <a:r>
              <a:rPr lang="de-DE" dirty="0" err="1" smtClean="0"/>
              <a:t>Doppeldulle</a:t>
            </a:r>
            <a:r>
              <a:rPr lang="de-DE" dirty="0" smtClean="0"/>
              <a:t> oder DD.</a:t>
            </a:r>
            <a:endParaRPr lang="de-DE" dirty="0"/>
          </a:p>
        </p:txBody>
      </p:sp>
      <p:sp>
        <p:nvSpPr>
          <p:cNvPr id="10" name="Textfeld 9"/>
          <p:cNvSpPr txBox="1"/>
          <p:nvPr/>
        </p:nvSpPr>
        <p:spPr>
          <a:xfrm>
            <a:off x="962075" y="2580531"/>
            <a:ext cx="982064" cy="369332"/>
          </a:xfrm>
          <a:prstGeom prst="rect">
            <a:avLst/>
          </a:prstGeom>
          <a:noFill/>
        </p:spPr>
        <p:txBody>
          <a:bodyPr wrap="none" rtlCol="0">
            <a:spAutoFit/>
          </a:bodyPr>
          <a:lstStyle/>
          <a:p>
            <a:r>
              <a:rPr lang="de-DE" dirty="0" smtClean="0"/>
              <a:t>Die Alte.</a:t>
            </a:r>
            <a:endParaRPr lang="de-DE" dirty="0"/>
          </a:p>
        </p:txBody>
      </p:sp>
      <p:sp>
        <p:nvSpPr>
          <p:cNvPr id="11" name="Textfeld 10"/>
          <p:cNvSpPr txBox="1"/>
          <p:nvPr/>
        </p:nvSpPr>
        <p:spPr>
          <a:xfrm>
            <a:off x="943025" y="3036193"/>
            <a:ext cx="1132041" cy="369332"/>
          </a:xfrm>
          <a:prstGeom prst="rect">
            <a:avLst/>
          </a:prstGeom>
          <a:noFill/>
        </p:spPr>
        <p:txBody>
          <a:bodyPr wrap="none" rtlCol="0">
            <a:spAutoFit/>
          </a:bodyPr>
          <a:lstStyle/>
          <a:p>
            <a:r>
              <a:rPr lang="de-DE" dirty="0" smtClean="0"/>
              <a:t>Die Blaue.</a:t>
            </a:r>
            <a:endParaRPr lang="de-DE" dirty="0"/>
          </a:p>
        </p:txBody>
      </p:sp>
      <p:sp>
        <p:nvSpPr>
          <p:cNvPr id="12" name="Textfeld 11"/>
          <p:cNvSpPr txBox="1"/>
          <p:nvPr/>
        </p:nvSpPr>
        <p:spPr>
          <a:xfrm>
            <a:off x="933500" y="3573016"/>
            <a:ext cx="2042547" cy="369332"/>
          </a:xfrm>
          <a:prstGeom prst="rect">
            <a:avLst/>
          </a:prstGeom>
          <a:noFill/>
        </p:spPr>
        <p:txBody>
          <a:bodyPr wrap="none" rtlCol="0">
            <a:spAutoFit/>
          </a:bodyPr>
          <a:lstStyle/>
          <a:p>
            <a:r>
              <a:rPr lang="de-DE" dirty="0" smtClean="0"/>
              <a:t>Der Fuchs oder </a:t>
            </a:r>
            <a:r>
              <a:rPr lang="de-DE" dirty="0" err="1" smtClean="0"/>
              <a:t>Fux</a:t>
            </a:r>
            <a:r>
              <a:rPr lang="de-DE" dirty="0" smtClean="0"/>
              <a:t>.</a:t>
            </a:r>
            <a:endParaRPr lang="de-DE" dirty="0"/>
          </a:p>
        </p:txBody>
      </p:sp>
      <p:sp>
        <p:nvSpPr>
          <p:cNvPr id="13" name="Textfeld 12"/>
          <p:cNvSpPr txBox="1"/>
          <p:nvPr/>
        </p:nvSpPr>
        <p:spPr>
          <a:xfrm>
            <a:off x="395536" y="4221088"/>
            <a:ext cx="7873566" cy="369332"/>
          </a:xfrm>
          <a:prstGeom prst="rect">
            <a:avLst/>
          </a:prstGeom>
          <a:noFill/>
        </p:spPr>
        <p:txBody>
          <a:bodyPr wrap="none" rtlCol="0">
            <a:spAutoFit/>
          </a:bodyPr>
          <a:lstStyle/>
          <a:p>
            <a:r>
              <a:rPr lang="de-DE" dirty="0" smtClean="0"/>
              <a:t>Fehlfarben: Als Fehlfarben gelten die Karten, die kein Trumpf sind: Kreuz, Pik, Herz</a:t>
            </a:r>
            <a:endParaRPr lang="de-DE"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571607" cy="461665"/>
          </a:xfrm>
          <a:prstGeom prst="rect">
            <a:avLst/>
          </a:prstGeom>
          <a:noFill/>
        </p:spPr>
        <p:txBody>
          <a:bodyPr wrap="none" rtlCol="0">
            <a:spAutoFit/>
          </a:bodyPr>
          <a:lstStyle/>
          <a:p>
            <a:r>
              <a:rPr lang="de-DE" sz="2400" b="1" dirty="0" smtClean="0">
                <a:solidFill>
                  <a:schemeClr val="accent4">
                    <a:lumMod val="75000"/>
                  </a:schemeClr>
                </a:solidFill>
              </a:rPr>
              <a:t>13. Spiele so, dass Dein Partner hinten sitzen kann</a:t>
            </a:r>
            <a:endParaRPr lang="de-DE" sz="2400" b="1" dirty="0">
              <a:solidFill>
                <a:schemeClr val="accent4">
                  <a:lumMod val="75000"/>
                </a:schemeClr>
              </a:solidFill>
            </a:endParaRPr>
          </a:p>
        </p:txBody>
      </p:sp>
      <p:sp>
        <p:nvSpPr>
          <p:cNvPr id="5" name="Rechteck 4"/>
          <p:cNvSpPr/>
          <p:nvPr/>
        </p:nvSpPr>
        <p:spPr>
          <a:xfrm>
            <a:off x="467544" y="2276872"/>
            <a:ext cx="7920880" cy="2308324"/>
          </a:xfrm>
          <a:prstGeom prst="rect">
            <a:avLst/>
          </a:prstGeom>
        </p:spPr>
        <p:txBody>
          <a:bodyPr wrap="square">
            <a:spAutoFit/>
          </a:bodyPr>
          <a:lstStyle/>
          <a:p>
            <a:r>
              <a:rPr lang="de-DE" dirty="0" smtClean="0"/>
              <a:t>Der Schwache versucht, den Starken so oft wie möglich im nächsten Stich an letzter Position sitzen zu lassen.</a:t>
            </a:r>
          </a:p>
          <a:p>
            <a:endParaRPr lang="de-DE" dirty="0" smtClean="0"/>
          </a:p>
          <a:p>
            <a:r>
              <a:rPr lang="de-DE" dirty="0" smtClean="0"/>
              <a:t>Der Vorteil ist:</a:t>
            </a:r>
          </a:p>
          <a:p>
            <a:endParaRPr lang="de-DE" dirty="0" smtClean="0"/>
          </a:p>
          <a:p>
            <a:pPr marL="177800" indent="-177800">
              <a:buFont typeface="Arial" pitchFamily="34" charset="0"/>
              <a:buChar char="•"/>
            </a:pPr>
            <a:r>
              <a:rPr lang="de-DE" dirty="0" smtClean="0"/>
              <a:t>Der hinten sitzende kann passgenau stechen.</a:t>
            </a:r>
          </a:p>
          <a:p>
            <a:pPr marL="177800" indent="-177800">
              <a:buFont typeface="Arial" pitchFamily="34" charset="0"/>
              <a:buChar char="•"/>
            </a:pPr>
            <a:r>
              <a:rPr lang="de-DE" dirty="0" smtClean="0"/>
              <a:t>Es kann entschieden werden ob überhaupt gestochen werden soll oder eine Stich mit niedriger Augenzahl „durchgelassen wird“.</a:t>
            </a:r>
            <a:endParaRPr lang="de-DE"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894260" cy="461665"/>
          </a:xfrm>
          <a:prstGeom prst="rect">
            <a:avLst/>
          </a:prstGeom>
          <a:noFill/>
        </p:spPr>
        <p:txBody>
          <a:bodyPr wrap="none" rtlCol="0">
            <a:spAutoFit/>
          </a:bodyPr>
          <a:lstStyle/>
          <a:p>
            <a:r>
              <a:rPr lang="de-DE" sz="2400" b="1" dirty="0" smtClean="0">
                <a:solidFill>
                  <a:schemeClr val="accent4">
                    <a:lumMod val="75000"/>
                  </a:schemeClr>
                </a:solidFill>
              </a:rPr>
              <a:t>14. Nicht vorstechen: Zweiter Mann so klein er kann.</a:t>
            </a:r>
            <a:endParaRPr lang="de-DE" sz="2400" b="1" dirty="0">
              <a:solidFill>
                <a:schemeClr val="accent4">
                  <a:lumMod val="75000"/>
                </a:schemeClr>
              </a:solidFill>
            </a:endParaRPr>
          </a:p>
        </p:txBody>
      </p:sp>
      <p:sp>
        <p:nvSpPr>
          <p:cNvPr id="5" name="Rechteck 4"/>
          <p:cNvSpPr/>
          <p:nvPr/>
        </p:nvSpPr>
        <p:spPr>
          <a:xfrm>
            <a:off x="539552" y="2204864"/>
            <a:ext cx="7920880" cy="923330"/>
          </a:xfrm>
          <a:prstGeom prst="rect">
            <a:avLst/>
          </a:prstGeom>
        </p:spPr>
        <p:txBody>
          <a:bodyPr wrap="square">
            <a:spAutoFit/>
          </a:bodyPr>
          <a:lstStyle/>
          <a:p>
            <a:r>
              <a:rPr lang="de-DE" dirty="0" smtClean="0"/>
              <a:t>Es ist unnötig und Verschwendung, hoch an Pos. 2 zu stechen. Der Partner hinten kann ja immer noch und meist besser, weil passgenauer stechen. Besonders wenn er an Pos 4 sitzt.</a:t>
            </a:r>
            <a:endParaRPr lang="de-DE"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334409" cy="461665"/>
          </a:xfrm>
          <a:prstGeom prst="rect">
            <a:avLst/>
          </a:prstGeom>
          <a:noFill/>
        </p:spPr>
        <p:txBody>
          <a:bodyPr wrap="none" rtlCol="0">
            <a:spAutoFit/>
          </a:bodyPr>
          <a:lstStyle/>
          <a:p>
            <a:r>
              <a:rPr lang="de-DE" sz="2400" b="1" dirty="0" smtClean="0">
                <a:solidFill>
                  <a:schemeClr val="accent4">
                    <a:lumMod val="75000"/>
                  </a:schemeClr>
                </a:solidFill>
              </a:rPr>
              <a:t>15a. Übersteche Deinen Partner nicht ….</a:t>
            </a:r>
            <a:endParaRPr lang="de-DE" sz="2400" b="1" dirty="0">
              <a:solidFill>
                <a:schemeClr val="accent4">
                  <a:lumMod val="75000"/>
                </a:schemeClr>
              </a:solidFill>
            </a:endParaRPr>
          </a:p>
        </p:txBody>
      </p:sp>
      <p:sp>
        <p:nvSpPr>
          <p:cNvPr id="5" name="Textfeld 4"/>
          <p:cNvSpPr txBox="1"/>
          <p:nvPr/>
        </p:nvSpPr>
        <p:spPr>
          <a:xfrm>
            <a:off x="1077516" y="1988840"/>
            <a:ext cx="5544616" cy="369332"/>
          </a:xfrm>
          <a:prstGeom prst="rect">
            <a:avLst/>
          </a:prstGeom>
          <a:noFill/>
        </p:spPr>
        <p:txBody>
          <a:bodyPr wrap="square" rtlCol="0">
            <a:spAutoFit/>
          </a:bodyPr>
          <a:lstStyle/>
          <a:p>
            <a:r>
              <a:rPr lang="de-DE" b="1" dirty="0" smtClean="0">
                <a:solidFill>
                  <a:schemeClr val="accent4">
                    <a:lumMod val="75000"/>
                  </a:schemeClr>
                </a:solidFill>
              </a:rPr>
              <a:t>keine Blaue bei unklarer Partnerschaft.</a:t>
            </a:r>
            <a:endParaRPr lang="de-DE" b="1" dirty="0">
              <a:solidFill>
                <a:schemeClr val="accent4">
                  <a:lumMod val="75000"/>
                </a:schemeClr>
              </a:solidFill>
            </a:endParaRPr>
          </a:p>
        </p:txBody>
      </p:sp>
      <p:sp>
        <p:nvSpPr>
          <p:cNvPr id="6" name="Rechteck 5"/>
          <p:cNvSpPr/>
          <p:nvPr/>
        </p:nvSpPr>
        <p:spPr>
          <a:xfrm>
            <a:off x="467544" y="2420888"/>
            <a:ext cx="8136904" cy="1754326"/>
          </a:xfrm>
          <a:prstGeom prst="rect">
            <a:avLst/>
          </a:prstGeom>
        </p:spPr>
        <p:txBody>
          <a:bodyPr wrap="square">
            <a:spAutoFit/>
          </a:bodyPr>
          <a:lstStyle/>
          <a:p>
            <a:r>
              <a:rPr lang="de-DE" dirty="0" smtClean="0"/>
              <a:t>Neben 3a. "Partnerabstich ist immer falsch" gilt auch hier: Seinem Partner einen sicheren Stich zu überstechen, stellt immer eine Stichvernichtung dar. Ein deutliches und wie fast immer bei Stichvernichtungen katastrophales Beispiel: Re-Partner spielt bei noch ungeklärter Partnerschaft die Pik-Dame / Blaue vor, welche man selbst nun mit Kreuzdame oder </a:t>
            </a:r>
            <a:r>
              <a:rPr lang="de-DE" dirty="0" err="1" smtClean="0"/>
              <a:t>Dulle</a:t>
            </a:r>
            <a:r>
              <a:rPr lang="de-DE" dirty="0" smtClean="0"/>
              <a:t> übersticht. Ein wichtiger Trumpf wird unnötig vernichtet, ein Stich geht verloren.</a:t>
            </a:r>
            <a:endParaRPr lang="de-DE"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200844" y="1628800"/>
            <a:ext cx="8789073" cy="461665"/>
          </a:xfrm>
          <a:prstGeom prst="rect">
            <a:avLst/>
          </a:prstGeom>
          <a:noFill/>
        </p:spPr>
        <p:txBody>
          <a:bodyPr wrap="none" rtlCol="0">
            <a:spAutoFit/>
          </a:bodyPr>
          <a:lstStyle/>
          <a:p>
            <a:r>
              <a:rPr lang="de-DE" sz="2400" b="1" dirty="0" smtClean="0">
                <a:solidFill>
                  <a:schemeClr val="accent4">
                    <a:lumMod val="75000"/>
                  </a:schemeClr>
                </a:solidFill>
              </a:rPr>
              <a:t>15b. Stich keine Standkarte vom Partner, wenn Du abwerfen kannst</a:t>
            </a:r>
            <a:endParaRPr lang="de-DE" sz="2400" b="1" dirty="0">
              <a:solidFill>
                <a:schemeClr val="accent4">
                  <a:lumMod val="75000"/>
                </a:schemeClr>
              </a:solidFill>
            </a:endParaRPr>
          </a:p>
        </p:txBody>
      </p:sp>
      <p:sp>
        <p:nvSpPr>
          <p:cNvPr id="5" name="Rechteck 4"/>
          <p:cNvSpPr/>
          <p:nvPr/>
        </p:nvSpPr>
        <p:spPr>
          <a:xfrm>
            <a:off x="251520" y="2492896"/>
            <a:ext cx="8496944" cy="2862322"/>
          </a:xfrm>
          <a:prstGeom prst="rect">
            <a:avLst/>
          </a:prstGeom>
        </p:spPr>
        <p:txBody>
          <a:bodyPr wrap="square">
            <a:spAutoFit/>
          </a:bodyPr>
          <a:lstStyle/>
          <a:p>
            <a:r>
              <a:rPr lang="de-DE" dirty="0" smtClean="0"/>
              <a:t>Eine Standkarte ist in ihrer jeweiligen Farbe die höchste der noch nicht ausgespielten Karten. Meist ein As im zweiten </a:t>
            </a:r>
            <a:r>
              <a:rPr lang="de-DE" dirty="0" err="1" smtClean="0"/>
              <a:t>Farblauf</a:t>
            </a:r>
            <a:r>
              <a:rPr lang="de-DE" dirty="0" smtClean="0"/>
              <a:t>. Solche Standkarten des Partners sollte man nicht abstechen! Fast immer ist ein Abwurf besser.</a:t>
            </a:r>
          </a:p>
          <a:p>
            <a:endParaRPr lang="de-DE" dirty="0" smtClean="0"/>
          </a:p>
          <a:p>
            <a:pPr marL="177800" indent="-177800">
              <a:buFont typeface="Arial" pitchFamily="34" charset="0"/>
              <a:buChar char="•"/>
            </a:pPr>
            <a:r>
              <a:rPr lang="de-DE" dirty="0" smtClean="0"/>
              <a:t>Müssen alle Gegner bedienen, hast Du einen Trumpf und i.d.R. auch Augen verschwendet. Oft fehlt dieser Trumpf dann am Ende.</a:t>
            </a:r>
          </a:p>
          <a:p>
            <a:pPr marL="177800" indent="-177800">
              <a:buFont typeface="Arial" pitchFamily="34" charset="0"/>
              <a:buChar char="•"/>
            </a:pPr>
            <a:r>
              <a:rPr lang="de-DE" dirty="0" smtClean="0"/>
              <a:t>Ist der Gegner auch frei, übersticht er einen kleinen Trumpf von Dir sowieso. </a:t>
            </a:r>
          </a:p>
          <a:p>
            <a:pPr marL="177800" indent="-177800">
              <a:buFont typeface="Arial" pitchFamily="34" charset="0"/>
              <a:buChar char="•"/>
            </a:pPr>
            <a:r>
              <a:rPr lang="de-DE" dirty="0" smtClean="0"/>
              <a:t>Ein hoher Stehtrumpf (</a:t>
            </a:r>
            <a:r>
              <a:rPr lang="de-DE" dirty="0" err="1" smtClean="0"/>
              <a:t>Dulle</a:t>
            </a:r>
            <a:r>
              <a:rPr lang="de-DE" dirty="0" smtClean="0"/>
              <a:t>, Alte) macht zu 100% seine 20-25 Augen. Nimmst Du ihn in einem Stich, der zu über 50% ohnehin Euch gehört, verlierst Du sicher - zumindest auf Dauer.</a:t>
            </a:r>
            <a:endParaRPr lang="de-DE"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572633" cy="461665"/>
          </a:xfrm>
          <a:prstGeom prst="rect">
            <a:avLst/>
          </a:prstGeom>
          <a:noFill/>
        </p:spPr>
        <p:txBody>
          <a:bodyPr wrap="none" rtlCol="0">
            <a:spAutoFit/>
          </a:bodyPr>
          <a:lstStyle/>
          <a:p>
            <a:r>
              <a:rPr lang="de-DE" sz="2400" b="1" dirty="0" smtClean="0">
                <a:solidFill>
                  <a:schemeClr val="accent4">
                    <a:lumMod val="75000"/>
                  </a:schemeClr>
                </a:solidFill>
              </a:rPr>
              <a:t>16. Schütze Eure Stechfarbe: Herz nach vermeiden</a:t>
            </a:r>
            <a:endParaRPr lang="de-DE" sz="2400" b="1" dirty="0">
              <a:solidFill>
                <a:schemeClr val="accent4">
                  <a:lumMod val="75000"/>
                </a:schemeClr>
              </a:solidFill>
            </a:endParaRPr>
          </a:p>
        </p:txBody>
      </p:sp>
      <p:sp>
        <p:nvSpPr>
          <p:cNvPr id="5" name="Rechteck 4"/>
          <p:cNvSpPr/>
          <p:nvPr/>
        </p:nvSpPr>
        <p:spPr>
          <a:xfrm>
            <a:off x="395536" y="2276872"/>
            <a:ext cx="8352928" cy="2862322"/>
          </a:xfrm>
          <a:prstGeom prst="rect">
            <a:avLst/>
          </a:prstGeom>
        </p:spPr>
        <p:txBody>
          <a:bodyPr wrap="square">
            <a:spAutoFit/>
          </a:bodyPr>
          <a:lstStyle/>
          <a:p>
            <a:r>
              <a:rPr lang="de-DE" dirty="0" smtClean="0"/>
              <a:t>Spiele die Stechfarbe Deines Partners so früh wie möglich nach, es sei denn, Du riskierst eine Falle (11), wenn Du noch zu viele davon hältst und der Partner nicht hinten sitzt.</a:t>
            </a:r>
          </a:p>
          <a:p>
            <a:r>
              <a:rPr lang="de-DE" dirty="0" smtClean="0"/>
              <a:t> </a:t>
            </a:r>
            <a:br>
              <a:rPr lang="de-DE" dirty="0" smtClean="0"/>
            </a:br>
            <a:r>
              <a:rPr lang="de-DE" dirty="0" smtClean="0"/>
              <a:t>Spiele nie eine schon mal gelaufene Fehlfarbe nach (am schlimmsten ist dabei noch ein zweiter </a:t>
            </a:r>
            <a:r>
              <a:rPr lang="de-DE" dirty="0" err="1" smtClean="0"/>
              <a:t>Herzlauf</a:t>
            </a:r>
            <a:r>
              <a:rPr lang="de-DE" dirty="0" smtClean="0"/>
              <a:t>), wenn du selbst eine andere Fehlfarbe stechen kannst, Du machst Dir diese Stärke/Stechmöglichkeit selbst kaputt, wenn die Gegner Deine Stechfarbe abwerfen und dann </a:t>
            </a:r>
            <a:r>
              <a:rPr lang="de-DE" dirty="0" err="1" smtClean="0"/>
              <a:t>mitstechen</a:t>
            </a:r>
            <a:r>
              <a:rPr lang="de-DE" dirty="0" smtClean="0"/>
              <a:t> können. </a:t>
            </a:r>
          </a:p>
          <a:p>
            <a:endParaRPr lang="de-DE" dirty="0" smtClean="0"/>
          </a:p>
          <a:p>
            <a:r>
              <a:rPr lang="de-DE" dirty="0" smtClean="0"/>
              <a:t>Mit Herz, zumindest im zweiten Lauf, wird am meisten kaputt gemacht. "Wer Herz nachspielt, weiß nichts und will nichts"</a:t>
            </a:r>
            <a:endParaRPr lang="de-DE"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569491" cy="461665"/>
          </a:xfrm>
          <a:prstGeom prst="rect">
            <a:avLst/>
          </a:prstGeom>
          <a:noFill/>
        </p:spPr>
        <p:txBody>
          <a:bodyPr wrap="none" rtlCol="0">
            <a:spAutoFit/>
          </a:bodyPr>
          <a:lstStyle/>
          <a:p>
            <a:r>
              <a:rPr lang="de-DE" sz="2400" b="1" dirty="0" smtClean="0">
                <a:solidFill>
                  <a:schemeClr val="accent4">
                    <a:lumMod val="75000"/>
                  </a:schemeClr>
                </a:solidFill>
              </a:rPr>
              <a:t>17. </a:t>
            </a:r>
            <a:r>
              <a:rPr lang="de-DE" sz="2400" b="1" dirty="0" err="1" smtClean="0">
                <a:solidFill>
                  <a:schemeClr val="accent4">
                    <a:lumMod val="75000"/>
                  </a:schemeClr>
                </a:solidFill>
              </a:rPr>
              <a:t>Dulle</a:t>
            </a:r>
            <a:r>
              <a:rPr lang="de-DE" sz="2400" b="1" dirty="0" smtClean="0">
                <a:solidFill>
                  <a:schemeClr val="accent4">
                    <a:lumMod val="75000"/>
                  </a:schemeClr>
                </a:solidFill>
              </a:rPr>
              <a:t> an Pos. 4 nicht zum „vollmachen“ nutzen</a:t>
            </a:r>
            <a:endParaRPr lang="de-DE" sz="2400" b="1" dirty="0">
              <a:solidFill>
                <a:schemeClr val="accent4">
                  <a:lumMod val="75000"/>
                </a:schemeClr>
              </a:solidFill>
            </a:endParaRPr>
          </a:p>
        </p:txBody>
      </p:sp>
      <p:sp>
        <p:nvSpPr>
          <p:cNvPr id="5" name="Rechteck 4"/>
          <p:cNvSpPr/>
          <p:nvPr/>
        </p:nvSpPr>
        <p:spPr>
          <a:xfrm>
            <a:off x="539552" y="2204864"/>
            <a:ext cx="7992888" cy="1200329"/>
          </a:xfrm>
          <a:prstGeom prst="rect">
            <a:avLst/>
          </a:prstGeom>
        </p:spPr>
        <p:txBody>
          <a:bodyPr wrap="square">
            <a:spAutoFit/>
          </a:bodyPr>
          <a:lstStyle/>
          <a:p>
            <a:r>
              <a:rPr lang="de-DE" dirty="0" smtClean="0"/>
              <a:t>Eine </a:t>
            </a:r>
            <a:r>
              <a:rPr lang="de-DE" dirty="0" err="1" smtClean="0"/>
              <a:t>Dulle</a:t>
            </a:r>
            <a:r>
              <a:rPr lang="de-DE" dirty="0" smtClean="0"/>
              <a:t> erzielt immer leicht 25 Augen. Sie für einen zusätzlichen Sonderpunkt zu opfern, verliert erstens meist den Sonderpunkt, den man ohnehin alle 30 Augen bekommt, und zweitens nicht selten das gesamte Spiel. </a:t>
            </a:r>
            <a:r>
              <a:rPr lang="de-DE" dirty="0" err="1" smtClean="0"/>
              <a:t>Dulle</a:t>
            </a:r>
            <a:r>
              <a:rPr lang="de-DE" dirty="0" smtClean="0"/>
              <a:t> für </a:t>
            </a:r>
            <a:r>
              <a:rPr lang="de-DE" dirty="0" err="1" smtClean="0"/>
              <a:t>Doko</a:t>
            </a:r>
            <a:r>
              <a:rPr lang="de-DE" dirty="0" smtClean="0"/>
              <a:t> kann sich nur leisten, wer die Hände voller schwarzer Damen hat.</a:t>
            </a:r>
            <a:endParaRPr lang="de-DE" dirty="0"/>
          </a:p>
        </p:txBody>
      </p:sp>
      <p:pic>
        <p:nvPicPr>
          <p:cNvPr id="7170" name="Picture 2" descr="E:\Dropbox\Doppelkopf\Karten\PikZehn.png"/>
          <p:cNvPicPr>
            <a:picLocks noChangeAspect="1" noChangeArrowheads="1"/>
          </p:cNvPicPr>
          <p:nvPr/>
        </p:nvPicPr>
        <p:blipFill>
          <a:blip r:embed="rId2" cstate="print"/>
          <a:srcRect/>
          <a:stretch>
            <a:fillRect/>
          </a:stretch>
        </p:blipFill>
        <p:spPr bwMode="auto">
          <a:xfrm>
            <a:off x="1907704" y="3429000"/>
            <a:ext cx="552450" cy="847725"/>
          </a:xfrm>
          <a:prstGeom prst="rect">
            <a:avLst/>
          </a:prstGeom>
          <a:noFill/>
        </p:spPr>
      </p:pic>
      <p:pic>
        <p:nvPicPr>
          <p:cNvPr id="7171" name="Picture 3" descr="E:\Dropbox\Doppelkopf\Karten\PikAs.png"/>
          <p:cNvPicPr>
            <a:picLocks noChangeAspect="1" noChangeArrowheads="1"/>
          </p:cNvPicPr>
          <p:nvPr/>
        </p:nvPicPr>
        <p:blipFill>
          <a:blip r:embed="rId3" cstate="print"/>
          <a:srcRect/>
          <a:stretch>
            <a:fillRect/>
          </a:stretch>
        </p:blipFill>
        <p:spPr bwMode="auto">
          <a:xfrm>
            <a:off x="611560" y="3429000"/>
            <a:ext cx="561975" cy="847725"/>
          </a:xfrm>
          <a:prstGeom prst="rect">
            <a:avLst/>
          </a:prstGeom>
          <a:noFill/>
        </p:spPr>
      </p:pic>
      <p:pic>
        <p:nvPicPr>
          <p:cNvPr id="7" name="Picture 2" descr="E:\Dropbox\Doppelkopf\Karten\PikZehn.png"/>
          <p:cNvPicPr>
            <a:picLocks noChangeAspect="1" noChangeArrowheads="1"/>
          </p:cNvPicPr>
          <p:nvPr/>
        </p:nvPicPr>
        <p:blipFill>
          <a:blip r:embed="rId2" cstate="print"/>
          <a:srcRect/>
          <a:stretch>
            <a:fillRect/>
          </a:stretch>
        </p:blipFill>
        <p:spPr bwMode="auto">
          <a:xfrm>
            <a:off x="1259632" y="3429000"/>
            <a:ext cx="552450" cy="847725"/>
          </a:xfrm>
          <a:prstGeom prst="rect">
            <a:avLst/>
          </a:prstGeom>
          <a:noFill/>
        </p:spPr>
      </p:pic>
      <p:pic>
        <p:nvPicPr>
          <p:cNvPr id="7172" name="Picture 4" descr="E:\Dropbox\Doppelkopf\Karten\KaroDame.png"/>
          <p:cNvPicPr>
            <a:picLocks noChangeAspect="1" noChangeArrowheads="1"/>
          </p:cNvPicPr>
          <p:nvPr/>
        </p:nvPicPr>
        <p:blipFill>
          <a:blip r:embed="rId4" cstate="print"/>
          <a:srcRect/>
          <a:stretch>
            <a:fillRect/>
          </a:stretch>
        </p:blipFill>
        <p:spPr bwMode="auto">
          <a:xfrm>
            <a:off x="1251496" y="4814044"/>
            <a:ext cx="571500" cy="857250"/>
          </a:xfrm>
          <a:prstGeom prst="rect">
            <a:avLst/>
          </a:prstGeom>
          <a:noFill/>
        </p:spPr>
      </p:pic>
      <p:pic>
        <p:nvPicPr>
          <p:cNvPr id="7173" name="Picture 5" descr="E:\Dropbox\Doppelkopf\Karten\HerzZehn.png"/>
          <p:cNvPicPr>
            <a:picLocks noChangeAspect="1" noChangeArrowheads="1"/>
          </p:cNvPicPr>
          <p:nvPr/>
        </p:nvPicPr>
        <p:blipFill>
          <a:blip r:embed="rId5" cstate="print"/>
          <a:srcRect/>
          <a:stretch>
            <a:fillRect/>
          </a:stretch>
        </p:blipFill>
        <p:spPr bwMode="auto">
          <a:xfrm>
            <a:off x="611560" y="4814044"/>
            <a:ext cx="571500" cy="857250"/>
          </a:xfrm>
          <a:prstGeom prst="rect">
            <a:avLst/>
          </a:prstGeom>
          <a:noFill/>
        </p:spPr>
      </p:pic>
      <p:pic>
        <p:nvPicPr>
          <p:cNvPr id="7174" name="Picture 6" descr="E:\Dropbox\Doppelkopf\Karten\HerzBube.png"/>
          <p:cNvPicPr>
            <a:picLocks noChangeAspect="1" noChangeArrowheads="1"/>
          </p:cNvPicPr>
          <p:nvPr/>
        </p:nvPicPr>
        <p:blipFill>
          <a:blip r:embed="rId6" cstate="print"/>
          <a:srcRect/>
          <a:stretch>
            <a:fillRect/>
          </a:stretch>
        </p:blipFill>
        <p:spPr bwMode="auto">
          <a:xfrm>
            <a:off x="1899568" y="4814044"/>
            <a:ext cx="571500" cy="857250"/>
          </a:xfrm>
          <a:prstGeom prst="rect">
            <a:avLst/>
          </a:prstGeom>
          <a:noFill/>
        </p:spPr>
      </p:pic>
      <p:sp>
        <p:nvSpPr>
          <p:cNvPr id="12" name="Textfeld 11"/>
          <p:cNvSpPr txBox="1"/>
          <p:nvPr/>
        </p:nvSpPr>
        <p:spPr>
          <a:xfrm>
            <a:off x="539552" y="4365104"/>
            <a:ext cx="1028487" cy="369332"/>
          </a:xfrm>
          <a:prstGeom prst="rect">
            <a:avLst/>
          </a:prstGeom>
          <a:noFill/>
        </p:spPr>
        <p:txBody>
          <a:bodyPr wrap="none" rtlCol="0">
            <a:spAutoFit/>
          </a:bodyPr>
          <a:lstStyle/>
          <a:p>
            <a:r>
              <a:rPr lang="de-DE" dirty="0" smtClean="0"/>
              <a:t>Du hältst</a:t>
            </a:r>
            <a:endParaRPr lang="de-DE" dirty="0"/>
          </a:p>
        </p:txBody>
      </p:sp>
      <p:sp>
        <p:nvSpPr>
          <p:cNvPr id="13" name="Textfeld 12"/>
          <p:cNvSpPr txBox="1"/>
          <p:nvPr/>
        </p:nvSpPr>
        <p:spPr>
          <a:xfrm>
            <a:off x="2843808" y="3861048"/>
            <a:ext cx="5688632" cy="1200329"/>
          </a:xfrm>
          <a:prstGeom prst="rect">
            <a:avLst/>
          </a:prstGeom>
          <a:noFill/>
        </p:spPr>
        <p:txBody>
          <a:bodyPr wrap="square" rtlCol="0">
            <a:spAutoFit/>
          </a:bodyPr>
          <a:lstStyle/>
          <a:p>
            <a:r>
              <a:rPr lang="de-DE" dirty="0" err="1" smtClean="0"/>
              <a:t>Dulle</a:t>
            </a:r>
            <a:r>
              <a:rPr lang="de-DE" dirty="0" smtClean="0"/>
              <a:t> ist ein Fehler: Nimmst Du die </a:t>
            </a:r>
            <a:r>
              <a:rPr lang="de-DE" dirty="0" err="1" smtClean="0"/>
              <a:t>Dulle</a:t>
            </a:r>
            <a:r>
              <a:rPr lang="de-DE" dirty="0" smtClean="0"/>
              <a:t>, dann bekommst Du vielleicht nur diesen einen Stich. Nimmst du den Buben, dann bekommst Du mit Sicherheit noch einen zweiten. Oft verliert „</a:t>
            </a:r>
            <a:r>
              <a:rPr lang="de-DE" dirty="0" err="1" smtClean="0"/>
              <a:t>Dulle</a:t>
            </a:r>
            <a:r>
              <a:rPr lang="de-DE" dirty="0" smtClean="0"/>
              <a:t> zum vollmachen“ das Spiel.</a:t>
            </a:r>
            <a:endParaRPr lang="de-DE"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504823" cy="461665"/>
          </a:xfrm>
          <a:prstGeom prst="rect">
            <a:avLst/>
          </a:prstGeom>
          <a:noFill/>
        </p:spPr>
        <p:txBody>
          <a:bodyPr wrap="none" rtlCol="0">
            <a:spAutoFit/>
          </a:bodyPr>
          <a:lstStyle/>
          <a:p>
            <a:r>
              <a:rPr lang="de-DE" sz="2400" b="1" dirty="0" smtClean="0">
                <a:solidFill>
                  <a:schemeClr val="accent4">
                    <a:lumMod val="75000"/>
                  </a:schemeClr>
                </a:solidFill>
              </a:rPr>
              <a:t>18a. Gabel setzen, nicht reinfallen</a:t>
            </a:r>
            <a:endParaRPr lang="de-DE" sz="2400" b="1" dirty="0">
              <a:solidFill>
                <a:schemeClr val="accent4">
                  <a:lumMod val="75000"/>
                </a:schemeClr>
              </a:solidFill>
            </a:endParaRPr>
          </a:p>
        </p:txBody>
      </p:sp>
      <p:sp>
        <p:nvSpPr>
          <p:cNvPr id="5" name="Rechteck 4"/>
          <p:cNvSpPr/>
          <p:nvPr/>
        </p:nvSpPr>
        <p:spPr>
          <a:xfrm>
            <a:off x="539552" y="2060848"/>
            <a:ext cx="8136904" cy="1754326"/>
          </a:xfrm>
          <a:prstGeom prst="rect">
            <a:avLst/>
          </a:prstGeom>
        </p:spPr>
        <p:txBody>
          <a:bodyPr wrap="square">
            <a:spAutoFit/>
          </a:bodyPr>
          <a:lstStyle/>
          <a:p>
            <a:r>
              <a:rPr lang="de-DE" dirty="0" smtClean="0"/>
              <a:t>Eine Gabel nennt man das Halten von höchster und dritthöchster der verbliebenen Karten - meist Trumpf - in einem Spiel auf einer Hand, während bei einem Gegner noch die zweithöchste und eine niedrigere gleicher Farbe sitzt. Wer nun aufspielen - muss, verliert einen Stich. </a:t>
            </a:r>
          </a:p>
          <a:p>
            <a:r>
              <a:rPr lang="de-DE" dirty="0" smtClean="0"/>
              <a:t>Ein Etappenziel für das Endspiel besteht also darin, solche Gabelsituationen aufzubauen, bzw. sie zu vermeiden.</a:t>
            </a:r>
            <a:endParaRPr lang="de-DE" dirty="0"/>
          </a:p>
        </p:txBody>
      </p:sp>
      <p:pic>
        <p:nvPicPr>
          <p:cNvPr id="8194" name="Picture 2" descr="E:\Dropbox\Doppelkopf\Karten\HerzDame.png"/>
          <p:cNvPicPr>
            <a:picLocks noChangeAspect="1" noChangeArrowheads="1"/>
          </p:cNvPicPr>
          <p:nvPr/>
        </p:nvPicPr>
        <p:blipFill>
          <a:blip r:embed="rId2" cstate="print"/>
          <a:srcRect/>
          <a:stretch>
            <a:fillRect/>
          </a:stretch>
        </p:blipFill>
        <p:spPr bwMode="auto">
          <a:xfrm>
            <a:off x="1259632" y="4365104"/>
            <a:ext cx="533400" cy="847725"/>
          </a:xfrm>
          <a:prstGeom prst="rect">
            <a:avLst/>
          </a:prstGeom>
          <a:noFill/>
        </p:spPr>
      </p:pic>
      <p:pic>
        <p:nvPicPr>
          <p:cNvPr id="8195" name="Picture 3" descr="E:\Dropbox\Doppelkopf\Karten\KreuzDame.png"/>
          <p:cNvPicPr>
            <a:picLocks noChangeAspect="1" noChangeArrowheads="1"/>
          </p:cNvPicPr>
          <p:nvPr/>
        </p:nvPicPr>
        <p:blipFill>
          <a:blip r:embed="rId3" cstate="print"/>
          <a:srcRect/>
          <a:stretch>
            <a:fillRect/>
          </a:stretch>
        </p:blipFill>
        <p:spPr bwMode="auto">
          <a:xfrm>
            <a:off x="683568" y="4365104"/>
            <a:ext cx="571500" cy="857250"/>
          </a:xfrm>
          <a:prstGeom prst="rect">
            <a:avLst/>
          </a:prstGeom>
          <a:noFill/>
        </p:spPr>
      </p:pic>
      <p:pic>
        <p:nvPicPr>
          <p:cNvPr id="8198" name="Picture 6" descr="E:\Dropbox\Doppelkopf\Karten\KreuzBube.png"/>
          <p:cNvPicPr>
            <a:picLocks noChangeAspect="1" noChangeArrowheads="1"/>
          </p:cNvPicPr>
          <p:nvPr/>
        </p:nvPicPr>
        <p:blipFill>
          <a:blip r:embed="rId4" cstate="print"/>
          <a:srcRect/>
          <a:stretch>
            <a:fillRect/>
          </a:stretch>
        </p:blipFill>
        <p:spPr bwMode="auto">
          <a:xfrm>
            <a:off x="3491880" y="4365104"/>
            <a:ext cx="571500" cy="838200"/>
          </a:xfrm>
          <a:prstGeom prst="rect">
            <a:avLst/>
          </a:prstGeom>
          <a:noFill/>
        </p:spPr>
      </p:pic>
      <p:pic>
        <p:nvPicPr>
          <p:cNvPr id="8199" name="Picture 7" descr="E:\Dropbox\Doppelkopf\Karten\PikDame.png"/>
          <p:cNvPicPr>
            <a:picLocks noChangeAspect="1" noChangeArrowheads="1"/>
          </p:cNvPicPr>
          <p:nvPr/>
        </p:nvPicPr>
        <p:blipFill>
          <a:blip r:embed="rId5" cstate="print"/>
          <a:srcRect/>
          <a:stretch>
            <a:fillRect/>
          </a:stretch>
        </p:blipFill>
        <p:spPr bwMode="auto">
          <a:xfrm>
            <a:off x="2915816" y="4365104"/>
            <a:ext cx="561975" cy="828675"/>
          </a:xfrm>
          <a:prstGeom prst="rect">
            <a:avLst/>
          </a:prstGeom>
          <a:noFill/>
        </p:spPr>
      </p:pic>
      <p:sp>
        <p:nvSpPr>
          <p:cNvPr id="11" name="Textfeld 10"/>
          <p:cNvSpPr txBox="1"/>
          <p:nvPr/>
        </p:nvSpPr>
        <p:spPr>
          <a:xfrm>
            <a:off x="611560" y="3933056"/>
            <a:ext cx="898772" cy="369332"/>
          </a:xfrm>
          <a:prstGeom prst="rect">
            <a:avLst/>
          </a:prstGeom>
          <a:noFill/>
        </p:spPr>
        <p:txBody>
          <a:bodyPr wrap="none" rtlCol="0">
            <a:spAutoFit/>
          </a:bodyPr>
          <a:lstStyle/>
          <a:p>
            <a:r>
              <a:rPr lang="de-DE" dirty="0" smtClean="0"/>
              <a:t>Re hält:</a:t>
            </a:r>
            <a:endParaRPr lang="de-DE" dirty="0"/>
          </a:p>
        </p:txBody>
      </p:sp>
      <p:sp>
        <p:nvSpPr>
          <p:cNvPr id="12" name="Textfeld 11"/>
          <p:cNvSpPr txBox="1"/>
          <p:nvPr/>
        </p:nvSpPr>
        <p:spPr>
          <a:xfrm>
            <a:off x="2843808" y="3933056"/>
            <a:ext cx="1282915" cy="369332"/>
          </a:xfrm>
          <a:prstGeom prst="rect">
            <a:avLst/>
          </a:prstGeom>
          <a:noFill/>
        </p:spPr>
        <p:txBody>
          <a:bodyPr wrap="none" rtlCol="0">
            <a:spAutoFit/>
          </a:bodyPr>
          <a:lstStyle/>
          <a:p>
            <a:r>
              <a:rPr lang="de-DE" dirty="0" smtClean="0"/>
              <a:t>Kontra hält:</a:t>
            </a:r>
            <a:endParaRPr lang="de-DE" dirty="0"/>
          </a:p>
        </p:txBody>
      </p:sp>
      <p:sp>
        <p:nvSpPr>
          <p:cNvPr id="13" name="Textfeld 12"/>
          <p:cNvSpPr txBox="1"/>
          <p:nvPr/>
        </p:nvSpPr>
        <p:spPr>
          <a:xfrm>
            <a:off x="4572000" y="4293096"/>
            <a:ext cx="4032448" cy="923330"/>
          </a:xfrm>
          <a:prstGeom prst="rect">
            <a:avLst/>
          </a:prstGeom>
          <a:noFill/>
        </p:spPr>
        <p:txBody>
          <a:bodyPr wrap="square" rtlCol="0">
            <a:spAutoFit/>
          </a:bodyPr>
          <a:lstStyle/>
          <a:p>
            <a:r>
              <a:rPr lang="de-DE" dirty="0" smtClean="0"/>
              <a:t>Versuche so zu spielen, dass Kontra das </a:t>
            </a:r>
            <a:r>
              <a:rPr lang="de-DE" dirty="0" err="1" smtClean="0"/>
              <a:t>Aufspielrecht</a:t>
            </a:r>
            <a:r>
              <a:rPr lang="de-DE" dirty="0" smtClean="0"/>
              <a:t> erhält,  dann bekommt Re beide Stiche, sonst nur einen. </a:t>
            </a:r>
            <a:endParaRPr lang="de-DE"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356946"/>
            <a:ext cx="4504823" cy="461665"/>
          </a:xfrm>
          <a:prstGeom prst="rect">
            <a:avLst/>
          </a:prstGeom>
          <a:noFill/>
        </p:spPr>
        <p:txBody>
          <a:bodyPr wrap="none" rtlCol="0">
            <a:spAutoFit/>
          </a:bodyPr>
          <a:lstStyle/>
          <a:p>
            <a:r>
              <a:rPr lang="de-DE" sz="2400" b="1" dirty="0" smtClean="0">
                <a:solidFill>
                  <a:schemeClr val="accent4">
                    <a:lumMod val="75000"/>
                  </a:schemeClr>
                </a:solidFill>
              </a:rPr>
              <a:t>18a. Gabel setzen, nicht reinfallen</a:t>
            </a:r>
            <a:endParaRPr lang="de-DE" sz="2400" b="1" dirty="0">
              <a:solidFill>
                <a:schemeClr val="accent4">
                  <a:lumMod val="75000"/>
                </a:schemeClr>
              </a:solidFill>
            </a:endParaRPr>
          </a:p>
        </p:txBody>
      </p:sp>
      <p:pic>
        <p:nvPicPr>
          <p:cNvPr id="8194" name="Picture 2" descr="E:\Dropbox\Doppelkopf\Karten\HerzDame.png"/>
          <p:cNvPicPr>
            <a:picLocks noChangeAspect="1" noChangeArrowheads="1"/>
          </p:cNvPicPr>
          <p:nvPr/>
        </p:nvPicPr>
        <p:blipFill>
          <a:blip r:embed="rId3" cstate="print"/>
          <a:srcRect/>
          <a:stretch>
            <a:fillRect/>
          </a:stretch>
        </p:blipFill>
        <p:spPr bwMode="auto">
          <a:xfrm>
            <a:off x="5865093" y="3019100"/>
            <a:ext cx="533400" cy="847725"/>
          </a:xfrm>
          <a:prstGeom prst="rect">
            <a:avLst/>
          </a:prstGeom>
          <a:noFill/>
        </p:spPr>
      </p:pic>
      <p:pic>
        <p:nvPicPr>
          <p:cNvPr id="8195" name="Picture 3" descr="E:\Dropbox\Doppelkopf\Karten\KreuzDame.png"/>
          <p:cNvPicPr>
            <a:picLocks noChangeAspect="1" noChangeArrowheads="1"/>
          </p:cNvPicPr>
          <p:nvPr/>
        </p:nvPicPr>
        <p:blipFill>
          <a:blip r:embed="rId4" cstate="print"/>
          <a:srcRect/>
          <a:stretch>
            <a:fillRect/>
          </a:stretch>
        </p:blipFill>
        <p:spPr bwMode="auto">
          <a:xfrm>
            <a:off x="5289029" y="3019100"/>
            <a:ext cx="571500" cy="857250"/>
          </a:xfrm>
          <a:prstGeom prst="rect">
            <a:avLst/>
          </a:prstGeom>
          <a:noFill/>
        </p:spPr>
      </p:pic>
      <p:pic>
        <p:nvPicPr>
          <p:cNvPr id="8198" name="Picture 6" descr="E:\Dropbox\Doppelkopf\Karten\KreuzBube.png"/>
          <p:cNvPicPr>
            <a:picLocks noChangeAspect="1" noChangeArrowheads="1"/>
          </p:cNvPicPr>
          <p:nvPr/>
        </p:nvPicPr>
        <p:blipFill>
          <a:blip r:embed="rId5" cstate="print"/>
          <a:srcRect/>
          <a:stretch>
            <a:fillRect/>
          </a:stretch>
        </p:blipFill>
        <p:spPr bwMode="auto">
          <a:xfrm>
            <a:off x="2699792" y="4456209"/>
            <a:ext cx="571500" cy="838200"/>
          </a:xfrm>
          <a:prstGeom prst="rect">
            <a:avLst/>
          </a:prstGeom>
          <a:noFill/>
        </p:spPr>
      </p:pic>
      <p:pic>
        <p:nvPicPr>
          <p:cNvPr id="8199" name="Picture 7" descr="E:\Dropbox\Doppelkopf\Karten\PikDame.png"/>
          <p:cNvPicPr>
            <a:picLocks noChangeAspect="1" noChangeArrowheads="1"/>
          </p:cNvPicPr>
          <p:nvPr/>
        </p:nvPicPr>
        <p:blipFill>
          <a:blip r:embed="rId6" cstate="print"/>
          <a:srcRect/>
          <a:stretch>
            <a:fillRect/>
          </a:stretch>
        </p:blipFill>
        <p:spPr bwMode="auto">
          <a:xfrm>
            <a:off x="210181" y="3026272"/>
            <a:ext cx="561975" cy="828675"/>
          </a:xfrm>
          <a:prstGeom prst="rect">
            <a:avLst/>
          </a:prstGeom>
          <a:noFill/>
        </p:spPr>
      </p:pic>
      <p:pic>
        <p:nvPicPr>
          <p:cNvPr id="9218" name="Picture 2" descr="E:\Dropbox\Doppelkopf\Karten\KaroDame.png"/>
          <p:cNvPicPr>
            <a:picLocks noChangeAspect="1" noChangeArrowheads="1"/>
          </p:cNvPicPr>
          <p:nvPr/>
        </p:nvPicPr>
        <p:blipFill>
          <a:blip r:embed="rId7" cstate="print"/>
          <a:srcRect/>
          <a:stretch>
            <a:fillRect/>
          </a:stretch>
        </p:blipFill>
        <p:spPr bwMode="auto">
          <a:xfrm>
            <a:off x="786245" y="3026272"/>
            <a:ext cx="571500" cy="857250"/>
          </a:xfrm>
          <a:prstGeom prst="rect">
            <a:avLst/>
          </a:prstGeom>
          <a:noFill/>
        </p:spPr>
      </p:pic>
      <p:pic>
        <p:nvPicPr>
          <p:cNvPr id="9219" name="Picture 3" descr="E:\Dropbox\Doppelkopf\Karten\KaroAs.png"/>
          <p:cNvPicPr>
            <a:picLocks noChangeAspect="1" noChangeArrowheads="1"/>
          </p:cNvPicPr>
          <p:nvPr/>
        </p:nvPicPr>
        <p:blipFill>
          <a:blip r:embed="rId8" cstate="print"/>
          <a:srcRect/>
          <a:stretch>
            <a:fillRect/>
          </a:stretch>
        </p:blipFill>
        <p:spPr bwMode="auto">
          <a:xfrm>
            <a:off x="3347864" y="4456209"/>
            <a:ext cx="561975" cy="838200"/>
          </a:xfrm>
          <a:prstGeom prst="rect">
            <a:avLst/>
          </a:prstGeom>
          <a:noFill/>
        </p:spPr>
      </p:pic>
      <p:pic>
        <p:nvPicPr>
          <p:cNvPr id="9220" name="Picture 4" descr="E:\Dropbox\Doppelkopf\Karten\KaroDame.png"/>
          <p:cNvPicPr>
            <a:picLocks noChangeAspect="1" noChangeArrowheads="1"/>
          </p:cNvPicPr>
          <p:nvPr/>
        </p:nvPicPr>
        <p:blipFill>
          <a:blip r:embed="rId7" cstate="print"/>
          <a:srcRect/>
          <a:stretch>
            <a:fillRect/>
          </a:stretch>
        </p:blipFill>
        <p:spPr bwMode="auto">
          <a:xfrm>
            <a:off x="2123728" y="4456209"/>
            <a:ext cx="571500" cy="857250"/>
          </a:xfrm>
          <a:prstGeom prst="rect">
            <a:avLst/>
          </a:prstGeom>
          <a:noFill/>
        </p:spPr>
      </p:pic>
      <p:pic>
        <p:nvPicPr>
          <p:cNvPr id="9221" name="Picture 5" descr="E:\Dropbox\Doppelkopf\Karten\KaroZehn.png"/>
          <p:cNvPicPr>
            <a:picLocks noChangeAspect="1" noChangeArrowheads="1"/>
          </p:cNvPicPr>
          <p:nvPr/>
        </p:nvPicPr>
        <p:blipFill>
          <a:blip r:embed="rId9" cstate="print"/>
          <a:srcRect/>
          <a:stretch>
            <a:fillRect/>
          </a:stretch>
        </p:blipFill>
        <p:spPr bwMode="auto">
          <a:xfrm>
            <a:off x="2339752" y="3016049"/>
            <a:ext cx="552450" cy="847725"/>
          </a:xfrm>
          <a:prstGeom prst="rect">
            <a:avLst/>
          </a:prstGeom>
          <a:noFill/>
        </p:spPr>
      </p:pic>
      <p:pic>
        <p:nvPicPr>
          <p:cNvPr id="9222" name="Picture 6" descr="E:\Dropbox\Doppelkopf\Karten\PikBube.png"/>
          <p:cNvPicPr>
            <a:picLocks noChangeAspect="1" noChangeArrowheads="1"/>
          </p:cNvPicPr>
          <p:nvPr/>
        </p:nvPicPr>
        <p:blipFill>
          <a:blip r:embed="rId10" cstate="print"/>
          <a:srcRect/>
          <a:stretch>
            <a:fillRect/>
          </a:stretch>
        </p:blipFill>
        <p:spPr bwMode="auto">
          <a:xfrm>
            <a:off x="3059832" y="2464493"/>
            <a:ext cx="571500" cy="847725"/>
          </a:xfrm>
          <a:prstGeom prst="rect">
            <a:avLst/>
          </a:prstGeom>
          <a:noFill/>
        </p:spPr>
      </p:pic>
      <p:pic>
        <p:nvPicPr>
          <p:cNvPr id="9223" name="Picture 7" descr="E:\Dropbox\Doppelkopf\Karten\KreuzBube.png"/>
          <p:cNvPicPr>
            <a:picLocks noChangeAspect="1" noChangeArrowheads="1"/>
          </p:cNvPicPr>
          <p:nvPr/>
        </p:nvPicPr>
        <p:blipFill>
          <a:blip r:embed="rId5" cstate="print"/>
          <a:srcRect/>
          <a:stretch>
            <a:fillRect/>
          </a:stretch>
        </p:blipFill>
        <p:spPr bwMode="auto">
          <a:xfrm>
            <a:off x="3757332" y="3016049"/>
            <a:ext cx="571500" cy="838200"/>
          </a:xfrm>
          <a:prstGeom prst="rect">
            <a:avLst/>
          </a:prstGeom>
          <a:noFill/>
        </p:spPr>
      </p:pic>
      <p:sp>
        <p:nvSpPr>
          <p:cNvPr id="19" name="Textfeld 18"/>
          <p:cNvSpPr txBox="1"/>
          <p:nvPr/>
        </p:nvSpPr>
        <p:spPr>
          <a:xfrm>
            <a:off x="4211960" y="4298149"/>
            <a:ext cx="4536504" cy="1200329"/>
          </a:xfrm>
          <a:prstGeom prst="rect">
            <a:avLst/>
          </a:prstGeom>
          <a:noFill/>
        </p:spPr>
        <p:txBody>
          <a:bodyPr wrap="square" rtlCol="0">
            <a:spAutoFit/>
          </a:bodyPr>
          <a:lstStyle/>
          <a:p>
            <a:r>
              <a:rPr lang="de-DE" dirty="0" smtClean="0"/>
              <a:t>Du bist Re, der Gegner hat 118 Punkte. Fuchs in den Stich des Partners verliert das </a:t>
            </a:r>
            <a:r>
              <a:rPr lang="de-DE" dirty="0" err="1" smtClean="0"/>
              <a:t>Spiel.Übernahme</a:t>
            </a:r>
            <a:r>
              <a:rPr lang="de-DE" dirty="0" smtClean="0"/>
              <a:t> mit Karo Dame (Gabel) gewinnt das Spiel. (3b, 13).</a:t>
            </a:r>
            <a:endParaRPr lang="de-DE" dirty="0"/>
          </a:p>
        </p:txBody>
      </p:sp>
      <p:pic>
        <p:nvPicPr>
          <p:cNvPr id="20" name="Picture 5" descr="E:\Dropbox\Doppelkopf\Karten\KaroZehn.png"/>
          <p:cNvPicPr>
            <a:picLocks noChangeAspect="1" noChangeArrowheads="1"/>
          </p:cNvPicPr>
          <p:nvPr/>
        </p:nvPicPr>
        <p:blipFill>
          <a:blip r:embed="rId9" cstate="print"/>
          <a:srcRect/>
          <a:stretch>
            <a:fillRect/>
          </a:stretch>
        </p:blipFill>
        <p:spPr bwMode="auto">
          <a:xfrm>
            <a:off x="1399380" y="3024585"/>
            <a:ext cx="552450" cy="847725"/>
          </a:xfrm>
          <a:prstGeom prst="rect">
            <a:avLst/>
          </a:prstGeom>
          <a:noFill/>
        </p:spPr>
      </p:pic>
      <p:pic>
        <p:nvPicPr>
          <p:cNvPr id="21" name="Picture 7" descr="E:\Dropbox\Doppelkopf\Karten\KreuzBube.png"/>
          <p:cNvPicPr>
            <a:picLocks noChangeAspect="1" noChangeArrowheads="1"/>
          </p:cNvPicPr>
          <p:nvPr/>
        </p:nvPicPr>
        <p:blipFill>
          <a:blip r:embed="rId5" cstate="print"/>
          <a:srcRect/>
          <a:stretch>
            <a:fillRect/>
          </a:stretch>
        </p:blipFill>
        <p:spPr bwMode="auto">
          <a:xfrm>
            <a:off x="6460207" y="3005056"/>
            <a:ext cx="571500" cy="838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9221"/>
                                        </p:tgtEl>
                                        <p:attrNameLst>
                                          <p:attrName>style.visibility</p:attrName>
                                        </p:attrNameLst>
                                      </p:cBhvr>
                                      <p:to>
                                        <p:strVal val="visible"/>
                                      </p:to>
                                    </p:set>
                                    <p:animEffect transition="in" filter="slide(fromBottom)">
                                      <p:cBhvr>
                                        <p:cTn id="11" dur="500"/>
                                        <p:tgtEl>
                                          <p:spTgt spid="9221"/>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9222"/>
                                        </p:tgtEl>
                                        <p:attrNameLst>
                                          <p:attrName>style.visibility</p:attrName>
                                        </p:attrNameLst>
                                      </p:cBhvr>
                                      <p:to>
                                        <p:strVal val="visible"/>
                                      </p:to>
                                    </p:set>
                                    <p:animEffect transition="in" filter="slide(fromBottom)">
                                      <p:cBhvr>
                                        <p:cTn id="15" dur="500"/>
                                        <p:tgtEl>
                                          <p:spTgt spid="9222"/>
                                        </p:tgtEl>
                                      </p:cBhvr>
                                    </p:animEffect>
                                  </p:childTnLst>
                                </p:cTn>
                              </p:par>
                            </p:childTnLst>
                          </p:cTn>
                        </p:par>
                        <p:par>
                          <p:cTn id="16" fill="hold">
                            <p:stCondLst>
                              <p:cond delay="1500"/>
                            </p:stCondLst>
                            <p:childTnLst>
                              <p:par>
                                <p:cTn id="17" presetID="3" presetClass="exit" presetSubtype="10" fill="hold" nodeType="afterEffect">
                                  <p:stCondLst>
                                    <p:cond delay="0"/>
                                  </p:stCondLst>
                                  <p:childTnLst>
                                    <p:animEffect transition="out" filter="blinds(horizontal)">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9223"/>
                                        </p:tgtEl>
                                        <p:attrNameLst>
                                          <p:attrName>style.visibility</p:attrName>
                                        </p:attrNameLst>
                                      </p:cBhvr>
                                      <p:to>
                                        <p:strVal val="visible"/>
                                      </p:to>
                                    </p:set>
                                    <p:animEffect transition="in" filter="slide(fromBottom)">
                                      <p:cBhvr>
                                        <p:cTn id="23" dur="500"/>
                                        <p:tgtEl>
                                          <p:spTgt spid="9223"/>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linds(horizontal)">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905993" cy="461665"/>
          </a:xfrm>
          <a:prstGeom prst="rect">
            <a:avLst/>
          </a:prstGeom>
          <a:noFill/>
        </p:spPr>
        <p:txBody>
          <a:bodyPr wrap="none" rtlCol="0">
            <a:spAutoFit/>
          </a:bodyPr>
          <a:lstStyle/>
          <a:p>
            <a:r>
              <a:rPr lang="de-DE" sz="2400" b="1" dirty="0" smtClean="0">
                <a:solidFill>
                  <a:schemeClr val="accent4">
                    <a:lumMod val="75000"/>
                  </a:schemeClr>
                </a:solidFill>
              </a:rPr>
              <a:t>18b. Spiele von den letzten drei Karten aus der Mitte</a:t>
            </a:r>
            <a:endParaRPr lang="de-DE" sz="2400" b="1" dirty="0">
              <a:solidFill>
                <a:schemeClr val="accent4">
                  <a:lumMod val="75000"/>
                </a:schemeClr>
              </a:solidFill>
            </a:endParaRPr>
          </a:p>
        </p:txBody>
      </p:sp>
      <p:sp>
        <p:nvSpPr>
          <p:cNvPr id="5" name="Rechteck 4"/>
          <p:cNvSpPr/>
          <p:nvPr/>
        </p:nvSpPr>
        <p:spPr>
          <a:xfrm>
            <a:off x="539552" y="2276872"/>
            <a:ext cx="8136904" cy="646331"/>
          </a:xfrm>
          <a:prstGeom prst="rect">
            <a:avLst/>
          </a:prstGeom>
        </p:spPr>
        <p:txBody>
          <a:bodyPr wrap="square">
            <a:spAutoFit/>
          </a:bodyPr>
          <a:lstStyle/>
          <a:p>
            <a:r>
              <a:rPr lang="de-DE" dirty="0" smtClean="0"/>
              <a:t>Ziel ist es, noch zwei der restlichen drei Stiche zu machen. Die besten Chancen dazu eröffnet die mittlere Karte.</a:t>
            </a:r>
            <a:endParaRPr lang="de-DE"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594912" cy="461665"/>
          </a:xfrm>
          <a:prstGeom prst="rect">
            <a:avLst/>
          </a:prstGeom>
          <a:noFill/>
        </p:spPr>
        <p:txBody>
          <a:bodyPr wrap="none" rtlCol="0">
            <a:spAutoFit/>
          </a:bodyPr>
          <a:lstStyle/>
          <a:p>
            <a:r>
              <a:rPr lang="de-DE" sz="2400" b="1" dirty="0" smtClean="0">
                <a:solidFill>
                  <a:schemeClr val="accent4">
                    <a:lumMod val="75000"/>
                  </a:schemeClr>
                </a:solidFill>
              </a:rPr>
              <a:t>19. Charly nur, wenn Du sicher bist</a:t>
            </a:r>
            <a:endParaRPr lang="de-DE" sz="2400" b="1" dirty="0">
              <a:solidFill>
                <a:schemeClr val="accent4">
                  <a:lumMod val="75000"/>
                </a:schemeClr>
              </a:solidFill>
            </a:endParaRPr>
          </a:p>
        </p:txBody>
      </p:sp>
      <p:sp>
        <p:nvSpPr>
          <p:cNvPr id="5" name="Rechteck 4"/>
          <p:cNvSpPr/>
          <p:nvPr/>
        </p:nvSpPr>
        <p:spPr>
          <a:xfrm>
            <a:off x="467544" y="2204864"/>
            <a:ext cx="8208912" cy="646331"/>
          </a:xfrm>
          <a:prstGeom prst="rect">
            <a:avLst/>
          </a:prstGeom>
        </p:spPr>
        <p:txBody>
          <a:bodyPr wrap="square">
            <a:spAutoFit/>
          </a:bodyPr>
          <a:lstStyle/>
          <a:p>
            <a:r>
              <a:rPr lang="de-DE" dirty="0" smtClean="0"/>
              <a:t>Riskiere durch Damenabwurf keinen Stich- und Spielverlust, wenn Du Dir nicht sicher bist, dass Du den Stich mit Charly auch machst.</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6816225" cy="461665"/>
          </a:xfrm>
          <a:prstGeom prst="rect">
            <a:avLst/>
          </a:prstGeom>
          <a:noFill/>
        </p:spPr>
        <p:txBody>
          <a:bodyPr wrap="none" rtlCol="0">
            <a:spAutoFit/>
          </a:bodyPr>
          <a:lstStyle/>
          <a:p>
            <a:r>
              <a:rPr lang="de-DE" sz="2400" b="1" dirty="0" smtClean="0">
                <a:solidFill>
                  <a:schemeClr val="accent4">
                    <a:lumMod val="75000"/>
                  </a:schemeClr>
                </a:solidFill>
              </a:rPr>
              <a:t>1a. Versuche alles, um sofort Deine Asse zu spielen.</a:t>
            </a:r>
            <a:endParaRPr lang="de-DE" sz="2400" b="1" dirty="0">
              <a:solidFill>
                <a:schemeClr val="accent4">
                  <a:lumMod val="75000"/>
                </a:schemeClr>
              </a:solidFill>
            </a:endParaRPr>
          </a:p>
        </p:txBody>
      </p:sp>
      <p:sp>
        <p:nvSpPr>
          <p:cNvPr id="19" name="Textfeld 18"/>
          <p:cNvSpPr txBox="1"/>
          <p:nvPr/>
        </p:nvSpPr>
        <p:spPr>
          <a:xfrm>
            <a:off x="539552" y="2132856"/>
            <a:ext cx="8327151" cy="2031325"/>
          </a:xfrm>
          <a:prstGeom prst="rect">
            <a:avLst/>
          </a:prstGeom>
          <a:noFill/>
        </p:spPr>
        <p:txBody>
          <a:bodyPr wrap="none" rtlCol="0">
            <a:spAutoFit/>
          </a:bodyPr>
          <a:lstStyle/>
          <a:p>
            <a:pPr marL="180975" indent="-180975">
              <a:buFont typeface="Arial" pitchFamily="34" charset="0"/>
              <a:buChar char="•"/>
            </a:pPr>
            <a:r>
              <a:rPr lang="de-DE" dirty="0" smtClean="0"/>
              <a:t>Die zweiten Asse laufen nur mit einer Wahrscheinlichkeit von 18 %.</a:t>
            </a:r>
          </a:p>
          <a:p>
            <a:pPr marL="180975" indent="-180975">
              <a:buFont typeface="Arial" pitchFamily="34" charset="0"/>
              <a:buChar char="•"/>
            </a:pPr>
            <a:r>
              <a:rPr lang="de-DE" dirty="0" smtClean="0"/>
              <a:t>Ist Trumpf ausgespielt, dann nehme die </a:t>
            </a:r>
            <a:r>
              <a:rPr lang="de-DE" dirty="0" err="1" smtClean="0"/>
              <a:t>Dulle</a:t>
            </a:r>
            <a:r>
              <a:rPr lang="de-DE" dirty="0" smtClean="0"/>
              <a:t>, um Deine (schwarzen) Asse zu spielen.</a:t>
            </a:r>
          </a:p>
          <a:p>
            <a:pPr marL="180975" indent="-180975">
              <a:buFont typeface="Arial" pitchFamily="34" charset="0"/>
              <a:buChar char="•"/>
            </a:pPr>
            <a:r>
              <a:rPr lang="de-DE" dirty="0" smtClean="0"/>
              <a:t>Hast Du keine Asse, dann versuche Deinen Partner oder Deine Partnerin ans</a:t>
            </a:r>
            <a:br>
              <a:rPr lang="de-DE" dirty="0" smtClean="0"/>
            </a:br>
            <a:r>
              <a:rPr lang="de-DE" dirty="0" smtClean="0"/>
              <a:t>Spiel zu bekommen.</a:t>
            </a:r>
          </a:p>
          <a:p>
            <a:pPr marL="180975" indent="-180975">
              <a:buFont typeface="Arial" pitchFamily="34" charset="0"/>
              <a:buChar char="•"/>
            </a:pPr>
            <a:r>
              <a:rPr lang="de-DE" dirty="0" smtClean="0"/>
              <a:t>Auch ein Ass zu fünft hat eine Laufwahrscheinlichkeit (24,2 %). Also alle vier Mal </a:t>
            </a:r>
            <a:br>
              <a:rPr lang="de-DE" dirty="0" smtClean="0"/>
            </a:br>
            <a:r>
              <a:rPr lang="de-DE" dirty="0" smtClean="0"/>
              <a:t>geht auch ein Ass zu fünft.</a:t>
            </a:r>
          </a:p>
          <a:p>
            <a:pPr marL="180975" indent="-180975">
              <a:buFont typeface="Arial" pitchFamily="34" charset="0"/>
              <a:buChar char="•"/>
            </a:pPr>
            <a:r>
              <a:rPr lang="de-DE" dirty="0" smtClean="0"/>
              <a:t>„Getaufte Asse“ haben eine höhere Wahrscheinlichkeit!</a:t>
            </a:r>
            <a:endParaRPr lang="de-DE" dirty="0"/>
          </a:p>
        </p:txBody>
      </p:sp>
      <p:sp>
        <p:nvSpPr>
          <p:cNvPr id="21" name="Textfeld 20"/>
          <p:cNvSpPr txBox="1"/>
          <p:nvPr/>
        </p:nvSpPr>
        <p:spPr>
          <a:xfrm>
            <a:off x="2745135" y="4345044"/>
            <a:ext cx="3187732" cy="461665"/>
          </a:xfrm>
          <a:prstGeom prst="rect">
            <a:avLst/>
          </a:prstGeom>
          <a:noFill/>
        </p:spPr>
        <p:txBody>
          <a:bodyPr wrap="none" rtlCol="0">
            <a:spAutoFit/>
          </a:bodyPr>
          <a:lstStyle/>
          <a:p>
            <a:r>
              <a:rPr lang="de-DE" sz="2400" b="1" dirty="0" smtClean="0">
                <a:solidFill>
                  <a:srgbClr val="00B050"/>
                </a:solidFill>
              </a:rPr>
              <a:t>Fehl gewinnt das Spiel !</a:t>
            </a:r>
            <a:endParaRPr lang="de-DE" sz="2400" b="1" dirty="0">
              <a:solidFill>
                <a:srgbClr val="00B050"/>
              </a:solidFill>
            </a:endParaRPr>
          </a:p>
        </p:txBody>
      </p:sp>
      <p:pic>
        <p:nvPicPr>
          <p:cNvPr id="3074" name="Picture 2" descr="E:\Dropbox\Doppelkopf\Karten\KreuzNeun.png"/>
          <p:cNvPicPr>
            <a:picLocks noChangeAspect="1" noChangeArrowheads="1"/>
          </p:cNvPicPr>
          <p:nvPr/>
        </p:nvPicPr>
        <p:blipFill>
          <a:blip r:embed="rId3" cstate="print"/>
          <a:srcRect/>
          <a:stretch>
            <a:fillRect/>
          </a:stretch>
        </p:blipFill>
        <p:spPr bwMode="auto">
          <a:xfrm>
            <a:off x="5737558" y="5096247"/>
            <a:ext cx="571500" cy="847725"/>
          </a:xfrm>
          <a:prstGeom prst="rect">
            <a:avLst/>
          </a:prstGeom>
          <a:noFill/>
        </p:spPr>
      </p:pic>
      <p:pic>
        <p:nvPicPr>
          <p:cNvPr id="3075" name="Picture 3" descr="E:\Dropbox\Doppelkopf\Karten\KreuzZehn.png"/>
          <p:cNvPicPr>
            <a:picLocks noChangeAspect="1" noChangeArrowheads="1"/>
          </p:cNvPicPr>
          <p:nvPr/>
        </p:nvPicPr>
        <p:blipFill>
          <a:blip r:embed="rId4" cstate="print"/>
          <a:srcRect/>
          <a:stretch>
            <a:fillRect/>
          </a:stretch>
        </p:blipFill>
        <p:spPr bwMode="auto">
          <a:xfrm>
            <a:off x="3801784" y="5096247"/>
            <a:ext cx="571500" cy="857250"/>
          </a:xfrm>
          <a:prstGeom prst="rect">
            <a:avLst/>
          </a:prstGeom>
          <a:noFill/>
        </p:spPr>
      </p:pic>
      <p:pic>
        <p:nvPicPr>
          <p:cNvPr id="3076" name="Picture 4" descr="E:\Dropbox\Doppelkopf\Karten\KreuzAs.png"/>
          <p:cNvPicPr>
            <a:picLocks noChangeAspect="1" noChangeArrowheads="1"/>
          </p:cNvPicPr>
          <p:nvPr/>
        </p:nvPicPr>
        <p:blipFill>
          <a:blip r:embed="rId5" cstate="print"/>
          <a:srcRect/>
          <a:stretch>
            <a:fillRect/>
          </a:stretch>
        </p:blipFill>
        <p:spPr bwMode="auto">
          <a:xfrm>
            <a:off x="3150176" y="5096247"/>
            <a:ext cx="571500" cy="857250"/>
          </a:xfrm>
          <a:prstGeom prst="rect">
            <a:avLst/>
          </a:prstGeom>
          <a:noFill/>
        </p:spPr>
      </p:pic>
      <p:pic>
        <p:nvPicPr>
          <p:cNvPr id="3077" name="Picture 5" descr="E:\Dropbox\Doppelkopf\Karten\KreuzKoenig.png"/>
          <p:cNvPicPr>
            <a:picLocks noChangeAspect="1" noChangeArrowheads="1"/>
          </p:cNvPicPr>
          <p:nvPr/>
        </p:nvPicPr>
        <p:blipFill>
          <a:blip r:embed="rId6" cstate="print"/>
          <a:srcRect/>
          <a:stretch>
            <a:fillRect/>
          </a:stretch>
        </p:blipFill>
        <p:spPr bwMode="auto">
          <a:xfrm>
            <a:off x="5105000" y="5096247"/>
            <a:ext cx="552450" cy="847725"/>
          </a:xfrm>
          <a:prstGeom prst="rect">
            <a:avLst/>
          </a:prstGeom>
          <a:noFill/>
        </p:spPr>
      </p:pic>
      <p:pic>
        <p:nvPicPr>
          <p:cNvPr id="26" name="Picture 3" descr="E:\Dropbox\Doppelkopf\Karten\KreuzZehn.png"/>
          <p:cNvPicPr>
            <a:picLocks noChangeAspect="1" noChangeArrowheads="1"/>
          </p:cNvPicPr>
          <p:nvPr/>
        </p:nvPicPr>
        <p:blipFill>
          <a:blip r:embed="rId4" cstate="print"/>
          <a:srcRect/>
          <a:stretch>
            <a:fillRect/>
          </a:stretch>
        </p:blipFill>
        <p:spPr bwMode="auto">
          <a:xfrm>
            <a:off x="4453392" y="5096247"/>
            <a:ext cx="571500" cy="857250"/>
          </a:xfrm>
          <a:prstGeom prst="rect">
            <a:avLst/>
          </a:prstGeom>
          <a:noFill/>
        </p:spPr>
      </p:pic>
      <p:pic>
        <p:nvPicPr>
          <p:cNvPr id="3078" name="Picture 6" descr="E:\Dropbox\Doppelkopf\Karten\PikKoenig.png"/>
          <p:cNvPicPr>
            <a:picLocks noChangeAspect="1" noChangeArrowheads="1"/>
          </p:cNvPicPr>
          <p:nvPr/>
        </p:nvPicPr>
        <p:blipFill>
          <a:blip r:embed="rId7" cstate="print"/>
          <a:srcRect/>
          <a:stretch>
            <a:fillRect/>
          </a:stretch>
        </p:blipFill>
        <p:spPr bwMode="auto">
          <a:xfrm>
            <a:off x="7021724" y="5096247"/>
            <a:ext cx="571500" cy="838200"/>
          </a:xfrm>
          <a:prstGeom prst="rect">
            <a:avLst/>
          </a:prstGeom>
          <a:noFill/>
        </p:spPr>
      </p:pic>
      <p:pic>
        <p:nvPicPr>
          <p:cNvPr id="3079" name="Picture 7" descr="E:\Dropbox\Doppelkopf\Karten\PikNeun.png"/>
          <p:cNvPicPr>
            <a:picLocks noChangeAspect="1" noChangeArrowheads="1"/>
          </p:cNvPicPr>
          <p:nvPr/>
        </p:nvPicPr>
        <p:blipFill>
          <a:blip r:embed="rId8" cstate="print"/>
          <a:srcRect/>
          <a:stretch>
            <a:fillRect/>
          </a:stretch>
        </p:blipFill>
        <p:spPr bwMode="auto">
          <a:xfrm>
            <a:off x="7673330" y="5096247"/>
            <a:ext cx="571500" cy="857250"/>
          </a:xfrm>
          <a:prstGeom prst="rect">
            <a:avLst/>
          </a:prstGeom>
          <a:noFill/>
        </p:spPr>
      </p:pic>
      <p:pic>
        <p:nvPicPr>
          <p:cNvPr id="3080" name="Picture 8" descr="E:\Dropbox\Doppelkopf\Karten\PikZehn.png"/>
          <p:cNvPicPr>
            <a:picLocks noChangeAspect="1" noChangeArrowheads="1"/>
          </p:cNvPicPr>
          <p:nvPr/>
        </p:nvPicPr>
        <p:blipFill>
          <a:blip r:embed="rId9" cstate="print"/>
          <a:srcRect/>
          <a:stretch>
            <a:fillRect/>
          </a:stretch>
        </p:blipFill>
        <p:spPr bwMode="auto">
          <a:xfrm>
            <a:off x="6389166" y="5096247"/>
            <a:ext cx="552450" cy="847725"/>
          </a:xfrm>
          <a:prstGeom prst="rect">
            <a:avLst/>
          </a:prstGeom>
          <a:noFill/>
        </p:spPr>
      </p:pic>
      <p:pic>
        <p:nvPicPr>
          <p:cNvPr id="3081" name="Picture 9" descr="E:\Dropbox\Doppelkopf\Karten\KaroAs.png"/>
          <p:cNvPicPr>
            <a:picLocks noChangeAspect="1" noChangeArrowheads="1"/>
          </p:cNvPicPr>
          <p:nvPr/>
        </p:nvPicPr>
        <p:blipFill>
          <a:blip r:embed="rId10" cstate="print"/>
          <a:srcRect/>
          <a:stretch>
            <a:fillRect/>
          </a:stretch>
        </p:blipFill>
        <p:spPr bwMode="auto">
          <a:xfrm>
            <a:off x="2508093" y="5096247"/>
            <a:ext cx="561975" cy="838200"/>
          </a:xfrm>
          <a:prstGeom prst="rect">
            <a:avLst/>
          </a:prstGeom>
          <a:noFill/>
        </p:spPr>
      </p:pic>
      <p:pic>
        <p:nvPicPr>
          <p:cNvPr id="3082" name="Picture 10" descr="E:\Dropbox\Doppelkopf\Karten\KreuzBube.png"/>
          <p:cNvPicPr>
            <a:picLocks noChangeAspect="1" noChangeArrowheads="1"/>
          </p:cNvPicPr>
          <p:nvPr/>
        </p:nvPicPr>
        <p:blipFill>
          <a:blip r:embed="rId11" cstate="print"/>
          <a:srcRect/>
          <a:stretch>
            <a:fillRect/>
          </a:stretch>
        </p:blipFill>
        <p:spPr bwMode="auto">
          <a:xfrm>
            <a:off x="1204877" y="5096247"/>
            <a:ext cx="571500" cy="838200"/>
          </a:xfrm>
          <a:prstGeom prst="rect">
            <a:avLst/>
          </a:prstGeom>
          <a:noFill/>
        </p:spPr>
      </p:pic>
      <p:pic>
        <p:nvPicPr>
          <p:cNvPr id="3083" name="Picture 11" descr="E:\Dropbox\Doppelkopf\Karten\HerzBube.png"/>
          <p:cNvPicPr>
            <a:picLocks noChangeAspect="1" noChangeArrowheads="1"/>
          </p:cNvPicPr>
          <p:nvPr/>
        </p:nvPicPr>
        <p:blipFill>
          <a:blip r:embed="rId12" cstate="print"/>
          <a:srcRect/>
          <a:stretch>
            <a:fillRect/>
          </a:stretch>
        </p:blipFill>
        <p:spPr bwMode="auto">
          <a:xfrm>
            <a:off x="1856485" y="5096247"/>
            <a:ext cx="571500" cy="857250"/>
          </a:xfrm>
          <a:prstGeom prst="rect">
            <a:avLst/>
          </a:prstGeom>
          <a:noFill/>
        </p:spPr>
      </p:pic>
      <p:pic>
        <p:nvPicPr>
          <p:cNvPr id="3084" name="Picture 12" descr="E:\Dropbox\Doppelkopf\Karten\HerzDame.png"/>
          <p:cNvPicPr>
            <a:picLocks noChangeAspect="1" noChangeArrowheads="1"/>
          </p:cNvPicPr>
          <p:nvPr/>
        </p:nvPicPr>
        <p:blipFill>
          <a:blip r:embed="rId13" cstate="print"/>
          <a:srcRect/>
          <a:stretch>
            <a:fillRect/>
          </a:stretch>
        </p:blipFill>
        <p:spPr bwMode="auto">
          <a:xfrm>
            <a:off x="591369" y="5096247"/>
            <a:ext cx="533400" cy="847725"/>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1929631" cy="461665"/>
          </a:xfrm>
          <a:prstGeom prst="rect">
            <a:avLst/>
          </a:prstGeom>
          <a:noFill/>
        </p:spPr>
        <p:txBody>
          <a:bodyPr wrap="none" rtlCol="0">
            <a:spAutoFit/>
          </a:bodyPr>
          <a:lstStyle/>
          <a:p>
            <a:r>
              <a:rPr lang="de-DE" sz="2400" b="1" dirty="0" smtClean="0">
                <a:solidFill>
                  <a:schemeClr val="accent4">
                    <a:lumMod val="75000"/>
                  </a:schemeClr>
                </a:solidFill>
              </a:rPr>
              <a:t>20. Mitzählen</a:t>
            </a:r>
            <a:endParaRPr lang="de-DE" sz="2400" b="1" dirty="0">
              <a:solidFill>
                <a:schemeClr val="accent4">
                  <a:lumMod val="75000"/>
                </a:schemeClr>
              </a:solidFill>
            </a:endParaRPr>
          </a:p>
        </p:txBody>
      </p:sp>
      <p:sp>
        <p:nvSpPr>
          <p:cNvPr id="5" name="Rechteck 4"/>
          <p:cNvSpPr/>
          <p:nvPr/>
        </p:nvSpPr>
        <p:spPr>
          <a:xfrm>
            <a:off x="539552" y="2276872"/>
            <a:ext cx="7920880" cy="923330"/>
          </a:xfrm>
          <a:prstGeom prst="rect">
            <a:avLst/>
          </a:prstGeom>
        </p:spPr>
        <p:txBody>
          <a:bodyPr wrap="square">
            <a:spAutoFit/>
          </a:bodyPr>
          <a:lstStyle/>
          <a:p>
            <a:r>
              <a:rPr lang="de-DE" dirty="0" smtClean="0"/>
              <a:t>Fange an, die gefallenen Karten bzw. Augen mitzuzählen. Das eröffnet gerade im Endspiel die richtigen Züge, zu entscheiden, ob man noch wegbleiben kann, oder schon stechen muss. Fange damit an, </a:t>
            </a:r>
            <a:r>
              <a:rPr lang="de-DE" dirty="0" err="1" smtClean="0"/>
              <a:t>Dullen</a:t>
            </a:r>
            <a:r>
              <a:rPr lang="de-DE" dirty="0" smtClean="0"/>
              <a:t> und die Damen zu zählen. </a:t>
            </a:r>
            <a:endParaRPr lang="de-DE"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2578270" cy="461665"/>
          </a:xfrm>
          <a:prstGeom prst="rect">
            <a:avLst/>
          </a:prstGeom>
          <a:noFill/>
        </p:spPr>
        <p:txBody>
          <a:bodyPr wrap="none" rtlCol="0">
            <a:spAutoFit/>
          </a:bodyPr>
          <a:lstStyle/>
          <a:p>
            <a:r>
              <a:rPr lang="de-DE" sz="2400" b="1" dirty="0" err="1" smtClean="0">
                <a:solidFill>
                  <a:schemeClr val="accent4">
                    <a:lumMod val="75000"/>
                  </a:schemeClr>
                </a:solidFill>
              </a:rPr>
              <a:t>Terry‘s</a:t>
            </a:r>
            <a:r>
              <a:rPr lang="de-DE" sz="2400" b="1" dirty="0" smtClean="0">
                <a:solidFill>
                  <a:schemeClr val="accent4">
                    <a:lumMod val="75000"/>
                  </a:schemeClr>
                </a:solidFill>
              </a:rPr>
              <a:t> Faustregeln</a:t>
            </a:r>
            <a:endParaRPr lang="de-DE" sz="2400" b="1" dirty="0">
              <a:solidFill>
                <a:schemeClr val="accent4">
                  <a:lumMod val="75000"/>
                </a:schemeClr>
              </a:solidFill>
            </a:endParaRPr>
          </a:p>
        </p:txBody>
      </p:sp>
      <p:sp>
        <p:nvSpPr>
          <p:cNvPr id="5" name="Rechteck 4"/>
          <p:cNvSpPr/>
          <p:nvPr/>
        </p:nvSpPr>
        <p:spPr>
          <a:xfrm>
            <a:off x="539552" y="2276872"/>
            <a:ext cx="6120680" cy="3139321"/>
          </a:xfrm>
          <a:prstGeom prst="rect">
            <a:avLst/>
          </a:prstGeom>
        </p:spPr>
        <p:txBody>
          <a:bodyPr wrap="square">
            <a:spAutoFit/>
          </a:bodyPr>
          <a:lstStyle/>
          <a:p>
            <a:r>
              <a:rPr lang="de-DE" b="1" dirty="0" smtClean="0"/>
              <a:t>1. Keine Regel ohne Ausnahme</a:t>
            </a:r>
            <a:br>
              <a:rPr lang="de-DE" b="1" dirty="0" smtClean="0"/>
            </a:br>
            <a:r>
              <a:rPr lang="de-DE" b="1" dirty="0" smtClean="0"/>
              <a:t>2. Spiele alle gangbaren Asse</a:t>
            </a:r>
            <a:br>
              <a:rPr lang="de-DE" b="1" dirty="0" smtClean="0"/>
            </a:br>
            <a:r>
              <a:rPr lang="de-DE" b="1" dirty="0" smtClean="0"/>
              <a:t>3. Schmiere als Kontramann</a:t>
            </a:r>
            <a:br>
              <a:rPr lang="de-DE" b="1" dirty="0" smtClean="0"/>
            </a:br>
            <a:r>
              <a:rPr lang="de-DE" b="1" dirty="0" smtClean="0"/>
              <a:t>4. Identifiziere Freund und Feind</a:t>
            </a:r>
            <a:br>
              <a:rPr lang="de-DE" b="1" dirty="0" smtClean="0"/>
            </a:br>
            <a:r>
              <a:rPr lang="de-DE" b="1" dirty="0" smtClean="0"/>
              <a:t>5. Versuche mit allen zu gewinnen</a:t>
            </a:r>
            <a:br>
              <a:rPr lang="de-DE" b="1" dirty="0" smtClean="0"/>
            </a:br>
            <a:r>
              <a:rPr lang="de-DE" b="1" dirty="0" smtClean="0"/>
              <a:t>6. Unterstütze Deinen Partner </a:t>
            </a:r>
            <a:br>
              <a:rPr lang="de-DE" b="1" dirty="0" smtClean="0"/>
            </a:br>
            <a:r>
              <a:rPr lang="de-DE" b="1" dirty="0" smtClean="0"/>
              <a:t>7. Was man hat, das hat man.</a:t>
            </a:r>
            <a:br>
              <a:rPr lang="de-DE" b="1" dirty="0" smtClean="0"/>
            </a:br>
            <a:r>
              <a:rPr lang="de-DE" b="1" dirty="0" smtClean="0"/>
              <a:t>8. Dicke schnappen, Dünne laufen lassen</a:t>
            </a:r>
            <a:br>
              <a:rPr lang="de-DE" b="1" dirty="0" smtClean="0"/>
            </a:br>
            <a:r>
              <a:rPr lang="de-DE" b="1" dirty="0" smtClean="0"/>
              <a:t>9. Alles für die Position. </a:t>
            </a:r>
            <a:br>
              <a:rPr lang="de-DE" b="1" dirty="0" smtClean="0"/>
            </a:br>
            <a:r>
              <a:rPr lang="de-DE" b="1" dirty="0" smtClean="0"/>
              <a:t>10. Besser das Spiel gewinnen, als Sonderpunkte machen</a:t>
            </a:r>
            <a:br>
              <a:rPr lang="de-DE" b="1" dirty="0" smtClean="0"/>
            </a:br>
            <a:r>
              <a:rPr lang="de-DE" b="1" dirty="0" smtClean="0"/>
              <a:t>11. Niemals unter Fuchs</a:t>
            </a:r>
            <a:endParaRPr lang="de-DE" dirty="0"/>
          </a:p>
        </p:txBody>
      </p:sp>
      <p:sp>
        <p:nvSpPr>
          <p:cNvPr id="6" name="Rechteck 5"/>
          <p:cNvSpPr/>
          <p:nvPr/>
        </p:nvSpPr>
        <p:spPr>
          <a:xfrm>
            <a:off x="556968" y="5445224"/>
            <a:ext cx="4228017" cy="369332"/>
          </a:xfrm>
          <a:prstGeom prst="rect">
            <a:avLst/>
          </a:prstGeom>
        </p:spPr>
        <p:txBody>
          <a:bodyPr wrap="none">
            <a:spAutoFit/>
          </a:bodyPr>
          <a:lstStyle/>
          <a:p>
            <a:r>
              <a:rPr lang="de-DE" dirty="0" smtClean="0"/>
              <a:t>http://www.ra-angermann.de/doppelkopf/</a:t>
            </a:r>
            <a:endParaRPr lang="de-DE"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7861126" cy="461665"/>
          </a:xfrm>
          <a:prstGeom prst="rect">
            <a:avLst/>
          </a:prstGeom>
          <a:noFill/>
        </p:spPr>
        <p:txBody>
          <a:bodyPr wrap="none" rtlCol="0">
            <a:spAutoFit/>
          </a:bodyPr>
          <a:lstStyle/>
          <a:p>
            <a:r>
              <a:rPr lang="de-DE" sz="2400" b="1" dirty="0" smtClean="0">
                <a:solidFill>
                  <a:schemeClr val="accent4">
                    <a:lumMod val="75000"/>
                  </a:schemeClr>
                </a:solidFill>
              </a:rPr>
              <a:t>1b. Spiele die Asse mit den meisten Restkarten „draußen“</a:t>
            </a:r>
            <a:endParaRPr lang="de-DE" sz="2400" b="1" dirty="0">
              <a:solidFill>
                <a:schemeClr val="accent4">
                  <a:lumMod val="75000"/>
                </a:schemeClr>
              </a:solidFill>
            </a:endParaRPr>
          </a:p>
        </p:txBody>
      </p:sp>
      <p:sp>
        <p:nvSpPr>
          <p:cNvPr id="5" name="Textfeld 4"/>
          <p:cNvSpPr txBox="1"/>
          <p:nvPr/>
        </p:nvSpPr>
        <p:spPr>
          <a:xfrm>
            <a:off x="539552" y="2132856"/>
            <a:ext cx="6735755" cy="646331"/>
          </a:xfrm>
          <a:prstGeom prst="rect">
            <a:avLst/>
          </a:prstGeom>
          <a:noFill/>
        </p:spPr>
        <p:txBody>
          <a:bodyPr wrap="none" rtlCol="0">
            <a:spAutoFit/>
          </a:bodyPr>
          <a:lstStyle/>
          <a:p>
            <a:r>
              <a:rPr lang="de-DE" dirty="0" smtClean="0"/>
              <a:t>Spiele immer zuerst das Ass mit der höchsten Laufwahrscheinlichkeit. </a:t>
            </a:r>
            <a:br>
              <a:rPr lang="de-DE" dirty="0" smtClean="0"/>
            </a:br>
            <a:r>
              <a:rPr lang="de-DE" dirty="0" smtClean="0"/>
              <a:t>Das ist das Ass, bei dem die meisten Karten noch draußen sind:</a:t>
            </a:r>
            <a:endParaRPr lang="de-DE" dirty="0"/>
          </a:p>
        </p:txBody>
      </p:sp>
      <p:pic>
        <p:nvPicPr>
          <p:cNvPr id="2050" name="Picture 2" descr="E:\Dropbox\Doppelkopf\Karten\PikAs.png"/>
          <p:cNvPicPr>
            <a:picLocks noChangeAspect="1" noChangeArrowheads="1"/>
          </p:cNvPicPr>
          <p:nvPr/>
        </p:nvPicPr>
        <p:blipFill>
          <a:blip r:embed="rId3" cstate="print"/>
          <a:srcRect/>
          <a:stretch>
            <a:fillRect/>
          </a:stretch>
        </p:blipFill>
        <p:spPr bwMode="auto">
          <a:xfrm>
            <a:off x="611560" y="2852936"/>
            <a:ext cx="561975" cy="847725"/>
          </a:xfrm>
          <a:prstGeom prst="rect">
            <a:avLst/>
          </a:prstGeom>
          <a:noFill/>
        </p:spPr>
      </p:pic>
      <p:sp>
        <p:nvSpPr>
          <p:cNvPr id="7" name="Textfeld 6"/>
          <p:cNvSpPr txBox="1"/>
          <p:nvPr/>
        </p:nvSpPr>
        <p:spPr>
          <a:xfrm>
            <a:off x="3322315" y="2924944"/>
            <a:ext cx="4211538" cy="646331"/>
          </a:xfrm>
          <a:prstGeom prst="rect">
            <a:avLst/>
          </a:prstGeom>
          <a:noFill/>
        </p:spPr>
        <p:txBody>
          <a:bodyPr wrap="none" rtlCol="0">
            <a:spAutoFit/>
          </a:bodyPr>
          <a:lstStyle/>
          <a:p>
            <a:r>
              <a:rPr lang="de-DE" dirty="0" smtClean="0"/>
              <a:t>Single Ass: Es sind noch 7 Karten draußen.</a:t>
            </a:r>
            <a:br>
              <a:rPr lang="de-DE" dirty="0" smtClean="0"/>
            </a:br>
            <a:r>
              <a:rPr lang="de-DE" dirty="0" smtClean="0"/>
              <a:t>Laufwahrscheinlichkeit: 87,6 %</a:t>
            </a:r>
            <a:endParaRPr lang="de-DE" dirty="0"/>
          </a:p>
        </p:txBody>
      </p:sp>
      <p:pic>
        <p:nvPicPr>
          <p:cNvPr id="8" name="Picture 2" descr="E:\Dropbox\Doppelkopf\Karten\PikAs.png"/>
          <p:cNvPicPr>
            <a:picLocks noChangeAspect="1" noChangeArrowheads="1"/>
          </p:cNvPicPr>
          <p:nvPr/>
        </p:nvPicPr>
        <p:blipFill>
          <a:blip r:embed="rId3" cstate="print"/>
          <a:srcRect/>
          <a:stretch>
            <a:fillRect/>
          </a:stretch>
        </p:blipFill>
        <p:spPr bwMode="auto">
          <a:xfrm>
            <a:off x="592510" y="3769990"/>
            <a:ext cx="561975" cy="847725"/>
          </a:xfrm>
          <a:prstGeom prst="rect">
            <a:avLst/>
          </a:prstGeom>
          <a:noFill/>
        </p:spPr>
      </p:pic>
      <p:sp>
        <p:nvSpPr>
          <p:cNvPr id="9" name="Textfeld 8"/>
          <p:cNvSpPr txBox="1"/>
          <p:nvPr/>
        </p:nvSpPr>
        <p:spPr>
          <a:xfrm>
            <a:off x="3347864" y="3861048"/>
            <a:ext cx="4326056" cy="646331"/>
          </a:xfrm>
          <a:prstGeom prst="rect">
            <a:avLst/>
          </a:prstGeom>
          <a:noFill/>
        </p:spPr>
        <p:txBody>
          <a:bodyPr wrap="none" rtlCol="0">
            <a:spAutoFit/>
          </a:bodyPr>
          <a:lstStyle/>
          <a:p>
            <a:r>
              <a:rPr lang="de-DE" dirty="0" smtClean="0"/>
              <a:t>Ass zu zweit: Es sind noch 6 Karten draußen.</a:t>
            </a:r>
            <a:br>
              <a:rPr lang="de-DE" dirty="0" smtClean="0"/>
            </a:br>
            <a:r>
              <a:rPr lang="de-DE" dirty="0" smtClean="0"/>
              <a:t>Laufwahrscheinlichkeit: 79,4 %</a:t>
            </a:r>
            <a:endParaRPr lang="de-DE" dirty="0"/>
          </a:p>
        </p:txBody>
      </p:sp>
      <p:pic>
        <p:nvPicPr>
          <p:cNvPr id="10" name="Picture 2" descr="E:\Dropbox\Doppelkopf\Karten\PikAs.png"/>
          <p:cNvPicPr>
            <a:picLocks noChangeAspect="1" noChangeArrowheads="1"/>
          </p:cNvPicPr>
          <p:nvPr/>
        </p:nvPicPr>
        <p:blipFill>
          <a:blip r:embed="rId3" cstate="print"/>
          <a:srcRect/>
          <a:stretch>
            <a:fillRect/>
          </a:stretch>
        </p:blipFill>
        <p:spPr bwMode="auto">
          <a:xfrm>
            <a:off x="582985" y="4677519"/>
            <a:ext cx="561975" cy="847725"/>
          </a:xfrm>
          <a:prstGeom prst="rect">
            <a:avLst/>
          </a:prstGeom>
          <a:noFill/>
        </p:spPr>
      </p:pic>
      <p:sp>
        <p:nvSpPr>
          <p:cNvPr id="11" name="Textfeld 10"/>
          <p:cNvSpPr txBox="1"/>
          <p:nvPr/>
        </p:nvSpPr>
        <p:spPr>
          <a:xfrm>
            <a:off x="3336082" y="4749527"/>
            <a:ext cx="4234364" cy="646331"/>
          </a:xfrm>
          <a:prstGeom prst="rect">
            <a:avLst/>
          </a:prstGeom>
          <a:noFill/>
        </p:spPr>
        <p:txBody>
          <a:bodyPr wrap="none" rtlCol="0">
            <a:spAutoFit/>
          </a:bodyPr>
          <a:lstStyle/>
          <a:p>
            <a:r>
              <a:rPr lang="de-DE" dirty="0" smtClean="0"/>
              <a:t>Ass zu dritt: Es sind noch 5 Karten draußen.</a:t>
            </a:r>
            <a:br>
              <a:rPr lang="de-DE" dirty="0" smtClean="0"/>
            </a:br>
            <a:r>
              <a:rPr lang="de-DE" dirty="0" smtClean="0"/>
              <a:t>Laufwahrscheinlichkeit: 66,8 %</a:t>
            </a:r>
            <a:endParaRPr lang="de-DE" dirty="0"/>
          </a:p>
        </p:txBody>
      </p:sp>
      <p:pic>
        <p:nvPicPr>
          <p:cNvPr id="12" name="Picture 2" descr="E:\Dropbox\Doppelkopf\Karten\PikAs.png"/>
          <p:cNvPicPr>
            <a:picLocks noChangeAspect="1" noChangeArrowheads="1"/>
          </p:cNvPicPr>
          <p:nvPr/>
        </p:nvPicPr>
        <p:blipFill>
          <a:blip r:embed="rId3" cstate="print"/>
          <a:srcRect/>
          <a:stretch>
            <a:fillRect/>
          </a:stretch>
        </p:blipFill>
        <p:spPr bwMode="auto">
          <a:xfrm>
            <a:off x="577652" y="5594573"/>
            <a:ext cx="561975" cy="847725"/>
          </a:xfrm>
          <a:prstGeom prst="rect">
            <a:avLst/>
          </a:prstGeom>
          <a:noFill/>
        </p:spPr>
      </p:pic>
      <p:sp>
        <p:nvSpPr>
          <p:cNvPr id="13" name="Textfeld 12"/>
          <p:cNvSpPr txBox="1"/>
          <p:nvPr/>
        </p:nvSpPr>
        <p:spPr>
          <a:xfrm>
            <a:off x="3349799" y="5666581"/>
            <a:ext cx="4258473" cy="646331"/>
          </a:xfrm>
          <a:prstGeom prst="rect">
            <a:avLst/>
          </a:prstGeom>
          <a:noFill/>
        </p:spPr>
        <p:txBody>
          <a:bodyPr wrap="none" rtlCol="0">
            <a:spAutoFit/>
          </a:bodyPr>
          <a:lstStyle/>
          <a:p>
            <a:r>
              <a:rPr lang="de-DE" dirty="0" smtClean="0"/>
              <a:t>Ass zu viert: Es sind noch 4 Karten draußen.</a:t>
            </a:r>
            <a:br>
              <a:rPr lang="de-DE" dirty="0" smtClean="0"/>
            </a:br>
            <a:r>
              <a:rPr lang="de-DE" dirty="0" smtClean="0"/>
              <a:t>Laufwahrscheinlichkeit: 48,4 %</a:t>
            </a:r>
            <a:endParaRPr lang="de-DE" dirty="0"/>
          </a:p>
        </p:txBody>
      </p:sp>
      <p:pic>
        <p:nvPicPr>
          <p:cNvPr id="2051" name="Picture 3" descr="E:\Dropbox\Doppelkopf\Karten\PikZehn.png"/>
          <p:cNvPicPr>
            <a:picLocks noChangeAspect="1" noChangeArrowheads="1"/>
          </p:cNvPicPr>
          <p:nvPr/>
        </p:nvPicPr>
        <p:blipFill>
          <a:blip r:embed="rId4" cstate="print"/>
          <a:srcRect/>
          <a:stretch>
            <a:fillRect/>
          </a:stretch>
        </p:blipFill>
        <p:spPr bwMode="auto">
          <a:xfrm>
            <a:off x="1187624" y="3779515"/>
            <a:ext cx="552450" cy="847725"/>
          </a:xfrm>
          <a:prstGeom prst="rect">
            <a:avLst/>
          </a:prstGeom>
          <a:noFill/>
        </p:spPr>
      </p:pic>
      <p:pic>
        <p:nvPicPr>
          <p:cNvPr id="15" name="Picture 3" descr="E:\Dropbox\Doppelkopf\Karten\PikZehn.png"/>
          <p:cNvPicPr>
            <a:picLocks noChangeAspect="1" noChangeArrowheads="1"/>
          </p:cNvPicPr>
          <p:nvPr/>
        </p:nvPicPr>
        <p:blipFill>
          <a:blip r:embed="rId4" cstate="print"/>
          <a:srcRect/>
          <a:stretch>
            <a:fillRect/>
          </a:stretch>
        </p:blipFill>
        <p:spPr bwMode="auto">
          <a:xfrm>
            <a:off x="1187624" y="4665340"/>
            <a:ext cx="552450" cy="847725"/>
          </a:xfrm>
          <a:prstGeom prst="rect">
            <a:avLst/>
          </a:prstGeom>
          <a:noFill/>
        </p:spPr>
      </p:pic>
      <p:pic>
        <p:nvPicPr>
          <p:cNvPr id="16" name="Picture 3" descr="E:\Dropbox\Doppelkopf\Karten\PikZehn.png"/>
          <p:cNvPicPr>
            <a:picLocks noChangeAspect="1" noChangeArrowheads="1"/>
          </p:cNvPicPr>
          <p:nvPr/>
        </p:nvPicPr>
        <p:blipFill>
          <a:blip r:embed="rId4" cstate="print"/>
          <a:srcRect/>
          <a:stretch>
            <a:fillRect/>
          </a:stretch>
        </p:blipFill>
        <p:spPr bwMode="auto">
          <a:xfrm>
            <a:off x="1187624" y="5589265"/>
            <a:ext cx="552450" cy="847725"/>
          </a:xfrm>
          <a:prstGeom prst="rect">
            <a:avLst/>
          </a:prstGeom>
          <a:noFill/>
        </p:spPr>
      </p:pic>
      <p:pic>
        <p:nvPicPr>
          <p:cNvPr id="2052" name="Picture 4" descr="E:\Dropbox\Doppelkopf\Karten\PikKoenig.png"/>
          <p:cNvPicPr>
            <a:picLocks noChangeAspect="1" noChangeArrowheads="1"/>
          </p:cNvPicPr>
          <p:nvPr/>
        </p:nvPicPr>
        <p:blipFill>
          <a:blip r:embed="rId5" cstate="print"/>
          <a:srcRect/>
          <a:stretch>
            <a:fillRect/>
          </a:stretch>
        </p:blipFill>
        <p:spPr bwMode="auto">
          <a:xfrm>
            <a:off x="1782738" y="4662661"/>
            <a:ext cx="571500" cy="838200"/>
          </a:xfrm>
          <a:prstGeom prst="rect">
            <a:avLst/>
          </a:prstGeom>
          <a:noFill/>
        </p:spPr>
      </p:pic>
      <p:pic>
        <p:nvPicPr>
          <p:cNvPr id="18" name="Picture 4" descr="E:\Dropbox\Doppelkopf\Karten\PikKoenig.png"/>
          <p:cNvPicPr>
            <a:picLocks noChangeAspect="1" noChangeArrowheads="1"/>
          </p:cNvPicPr>
          <p:nvPr/>
        </p:nvPicPr>
        <p:blipFill>
          <a:blip r:embed="rId5" cstate="print"/>
          <a:srcRect/>
          <a:stretch>
            <a:fillRect/>
          </a:stretch>
        </p:blipFill>
        <p:spPr bwMode="auto">
          <a:xfrm>
            <a:off x="1801788" y="5596111"/>
            <a:ext cx="571500" cy="838200"/>
          </a:xfrm>
          <a:prstGeom prst="rect">
            <a:avLst/>
          </a:prstGeom>
          <a:noFill/>
        </p:spPr>
      </p:pic>
      <p:pic>
        <p:nvPicPr>
          <p:cNvPr id="2053" name="Picture 5" descr="E:\Dropbox\Doppelkopf\Karten\PikNeun.png"/>
          <p:cNvPicPr>
            <a:picLocks noChangeAspect="1" noChangeArrowheads="1"/>
          </p:cNvPicPr>
          <p:nvPr/>
        </p:nvPicPr>
        <p:blipFill>
          <a:blip r:embed="rId6" cstate="print"/>
          <a:srcRect/>
          <a:stretch>
            <a:fillRect/>
          </a:stretch>
        </p:blipFill>
        <p:spPr bwMode="auto">
          <a:xfrm>
            <a:off x="2426618" y="5589240"/>
            <a:ext cx="571500" cy="8572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hteck 25"/>
          <p:cNvSpPr/>
          <p:nvPr/>
        </p:nvSpPr>
        <p:spPr>
          <a:xfrm>
            <a:off x="467544" y="3851523"/>
            <a:ext cx="208823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5" name="Textfeld 4"/>
          <p:cNvSpPr txBox="1"/>
          <p:nvPr/>
        </p:nvSpPr>
        <p:spPr>
          <a:xfrm>
            <a:off x="539552" y="2132856"/>
            <a:ext cx="7628114" cy="646331"/>
          </a:xfrm>
          <a:prstGeom prst="rect">
            <a:avLst/>
          </a:prstGeom>
          <a:noFill/>
        </p:spPr>
        <p:txBody>
          <a:bodyPr wrap="none" rtlCol="0">
            <a:spAutoFit/>
          </a:bodyPr>
          <a:lstStyle/>
          <a:p>
            <a:r>
              <a:rPr lang="de-DE" dirty="0" smtClean="0"/>
              <a:t>Bei gleichwertigen Assen, spiele die Asse, bei denen noch die meisten Augen zu</a:t>
            </a:r>
            <a:br>
              <a:rPr lang="de-DE" dirty="0" smtClean="0"/>
            </a:br>
            <a:r>
              <a:rPr lang="de-DE" dirty="0" smtClean="0"/>
              <a:t>holen sind.</a:t>
            </a:r>
            <a:endParaRPr lang="de-DE" dirty="0"/>
          </a:p>
        </p:txBody>
      </p:sp>
      <p:sp>
        <p:nvSpPr>
          <p:cNvPr id="7" name="Textfeld 6"/>
          <p:cNvSpPr txBox="1"/>
          <p:nvPr/>
        </p:nvSpPr>
        <p:spPr>
          <a:xfrm>
            <a:off x="2931790" y="3172594"/>
            <a:ext cx="4952578" cy="369332"/>
          </a:xfrm>
          <a:prstGeom prst="rect">
            <a:avLst/>
          </a:prstGeom>
          <a:noFill/>
        </p:spPr>
        <p:txBody>
          <a:bodyPr wrap="square" rtlCol="0">
            <a:spAutoFit/>
          </a:bodyPr>
          <a:lstStyle/>
          <a:p>
            <a:r>
              <a:rPr lang="de-DE" dirty="0" smtClean="0"/>
              <a:t>Laufwahrscheinlichkeit 24,2 %; 15 Augen zu holen.</a:t>
            </a:r>
            <a:endParaRPr lang="de-DE" dirty="0"/>
          </a:p>
        </p:txBody>
      </p:sp>
      <p:sp>
        <p:nvSpPr>
          <p:cNvPr id="9" name="Textfeld 8"/>
          <p:cNvSpPr txBox="1"/>
          <p:nvPr/>
        </p:nvSpPr>
        <p:spPr>
          <a:xfrm>
            <a:off x="2987824" y="4176514"/>
            <a:ext cx="4914807" cy="369332"/>
          </a:xfrm>
          <a:prstGeom prst="rect">
            <a:avLst/>
          </a:prstGeom>
          <a:noFill/>
        </p:spPr>
        <p:txBody>
          <a:bodyPr wrap="none" rtlCol="0">
            <a:spAutoFit/>
          </a:bodyPr>
          <a:lstStyle/>
          <a:p>
            <a:r>
              <a:rPr lang="de-DE" dirty="0" smtClean="0"/>
              <a:t>Laufwahrscheinlichkeit 66,8 %; 35 Augen zu holen.</a:t>
            </a:r>
            <a:endParaRPr lang="de-DE" dirty="0"/>
          </a:p>
        </p:txBody>
      </p:sp>
      <p:pic>
        <p:nvPicPr>
          <p:cNvPr id="12" name="Picture 2" descr="E:\Dropbox\Doppelkopf\Karten\PikAs.png"/>
          <p:cNvPicPr>
            <a:picLocks noChangeAspect="1" noChangeArrowheads="1"/>
          </p:cNvPicPr>
          <p:nvPr/>
        </p:nvPicPr>
        <p:blipFill>
          <a:blip r:embed="rId2" cstate="print"/>
          <a:srcRect/>
          <a:stretch>
            <a:fillRect/>
          </a:stretch>
        </p:blipFill>
        <p:spPr bwMode="auto">
          <a:xfrm>
            <a:off x="653852" y="4832573"/>
            <a:ext cx="561975" cy="847725"/>
          </a:xfrm>
          <a:prstGeom prst="rect">
            <a:avLst/>
          </a:prstGeom>
          <a:noFill/>
        </p:spPr>
      </p:pic>
      <p:pic>
        <p:nvPicPr>
          <p:cNvPr id="16" name="Picture 3" descr="E:\Dropbox\Doppelkopf\Karten\PikZehn.png"/>
          <p:cNvPicPr>
            <a:picLocks noChangeAspect="1" noChangeArrowheads="1"/>
          </p:cNvPicPr>
          <p:nvPr/>
        </p:nvPicPr>
        <p:blipFill>
          <a:blip r:embed="rId3" cstate="print"/>
          <a:srcRect/>
          <a:stretch>
            <a:fillRect/>
          </a:stretch>
        </p:blipFill>
        <p:spPr bwMode="auto">
          <a:xfrm>
            <a:off x="1263824" y="4827265"/>
            <a:ext cx="552450" cy="847725"/>
          </a:xfrm>
          <a:prstGeom prst="rect">
            <a:avLst/>
          </a:prstGeom>
          <a:noFill/>
        </p:spPr>
      </p:pic>
      <p:pic>
        <p:nvPicPr>
          <p:cNvPr id="18" name="Picture 4" descr="E:\Dropbox\Doppelkopf\Karten\PikKoenig.png"/>
          <p:cNvPicPr>
            <a:picLocks noChangeAspect="1" noChangeArrowheads="1"/>
          </p:cNvPicPr>
          <p:nvPr/>
        </p:nvPicPr>
        <p:blipFill>
          <a:blip r:embed="rId4" cstate="print"/>
          <a:srcRect/>
          <a:stretch>
            <a:fillRect/>
          </a:stretch>
        </p:blipFill>
        <p:spPr bwMode="auto">
          <a:xfrm>
            <a:off x="1877988" y="4834111"/>
            <a:ext cx="571500" cy="838200"/>
          </a:xfrm>
          <a:prstGeom prst="rect">
            <a:avLst/>
          </a:prstGeom>
          <a:noFill/>
        </p:spPr>
      </p:pic>
      <p:pic>
        <p:nvPicPr>
          <p:cNvPr id="4098" name="Picture 2" descr="E:\Dropbox\Doppelkopf\Karten\KreuzNeun.png"/>
          <p:cNvPicPr>
            <a:picLocks noChangeAspect="1" noChangeArrowheads="1"/>
          </p:cNvPicPr>
          <p:nvPr/>
        </p:nvPicPr>
        <p:blipFill>
          <a:blip r:embed="rId5" cstate="print"/>
          <a:srcRect/>
          <a:stretch>
            <a:fillRect/>
          </a:stretch>
        </p:blipFill>
        <p:spPr bwMode="auto">
          <a:xfrm>
            <a:off x="1892846" y="3891136"/>
            <a:ext cx="571500" cy="847725"/>
          </a:xfrm>
          <a:prstGeom prst="rect">
            <a:avLst/>
          </a:prstGeom>
          <a:noFill/>
        </p:spPr>
      </p:pic>
      <p:pic>
        <p:nvPicPr>
          <p:cNvPr id="4099" name="Picture 3" descr="E:\Dropbox\Doppelkopf\Karten\KreuzAs.png"/>
          <p:cNvPicPr>
            <a:picLocks noChangeAspect="1" noChangeArrowheads="1"/>
          </p:cNvPicPr>
          <p:nvPr/>
        </p:nvPicPr>
        <p:blipFill>
          <a:blip r:embed="rId6" cstate="print"/>
          <a:srcRect/>
          <a:stretch>
            <a:fillRect/>
          </a:stretch>
        </p:blipFill>
        <p:spPr bwMode="auto">
          <a:xfrm>
            <a:off x="615752" y="3891136"/>
            <a:ext cx="571500" cy="857250"/>
          </a:xfrm>
          <a:prstGeom prst="rect">
            <a:avLst/>
          </a:prstGeom>
          <a:noFill/>
        </p:spPr>
      </p:pic>
      <p:pic>
        <p:nvPicPr>
          <p:cNvPr id="4100" name="Picture 4" descr="E:\Dropbox\Doppelkopf\Karten\KreuzKoenig.png"/>
          <p:cNvPicPr>
            <a:picLocks noChangeAspect="1" noChangeArrowheads="1"/>
          </p:cNvPicPr>
          <p:nvPr/>
        </p:nvPicPr>
        <p:blipFill>
          <a:blip r:embed="rId7" cstate="print"/>
          <a:srcRect/>
          <a:stretch>
            <a:fillRect/>
          </a:stretch>
        </p:blipFill>
        <p:spPr bwMode="auto">
          <a:xfrm>
            <a:off x="1263824" y="3891136"/>
            <a:ext cx="552450" cy="847725"/>
          </a:xfrm>
          <a:prstGeom prst="rect">
            <a:avLst/>
          </a:prstGeom>
          <a:noFill/>
        </p:spPr>
      </p:pic>
      <p:pic>
        <p:nvPicPr>
          <p:cNvPr id="4101" name="Picture 5" descr="E:\Dropbox\Doppelkopf\Karten\HerzNeun.png"/>
          <p:cNvPicPr>
            <a:picLocks noChangeAspect="1" noChangeArrowheads="1"/>
          </p:cNvPicPr>
          <p:nvPr/>
        </p:nvPicPr>
        <p:blipFill>
          <a:blip r:embed="rId8" cstate="print"/>
          <a:srcRect/>
          <a:stretch>
            <a:fillRect/>
          </a:stretch>
        </p:blipFill>
        <p:spPr bwMode="auto">
          <a:xfrm>
            <a:off x="1911896" y="2955032"/>
            <a:ext cx="552450" cy="828675"/>
          </a:xfrm>
          <a:prstGeom prst="rect">
            <a:avLst/>
          </a:prstGeom>
          <a:noFill/>
        </p:spPr>
      </p:pic>
      <p:pic>
        <p:nvPicPr>
          <p:cNvPr id="4102" name="Picture 6" descr="E:\Dropbox\Doppelkopf\Karten\HerzAs.png"/>
          <p:cNvPicPr>
            <a:picLocks noChangeAspect="1" noChangeArrowheads="1"/>
          </p:cNvPicPr>
          <p:nvPr/>
        </p:nvPicPr>
        <p:blipFill>
          <a:blip r:embed="rId9" cstate="print"/>
          <a:srcRect/>
          <a:stretch>
            <a:fillRect/>
          </a:stretch>
        </p:blipFill>
        <p:spPr bwMode="auto">
          <a:xfrm>
            <a:off x="615752" y="2955032"/>
            <a:ext cx="571500" cy="857250"/>
          </a:xfrm>
          <a:prstGeom prst="rect">
            <a:avLst/>
          </a:prstGeom>
          <a:noFill/>
        </p:spPr>
      </p:pic>
      <p:pic>
        <p:nvPicPr>
          <p:cNvPr id="4103" name="Picture 7" descr="E:\Dropbox\Doppelkopf\Karten\HerzKoenig.png"/>
          <p:cNvPicPr>
            <a:picLocks noChangeAspect="1" noChangeArrowheads="1"/>
          </p:cNvPicPr>
          <p:nvPr/>
        </p:nvPicPr>
        <p:blipFill>
          <a:blip r:embed="rId10" cstate="print"/>
          <a:srcRect/>
          <a:stretch>
            <a:fillRect/>
          </a:stretch>
        </p:blipFill>
        <p:spPr bwMode="auto">
          <a:xfrm>
            <a:off x="1263824" y="2955032"/>
            <a:ext cx="561975" cy="847725"/>
          </a:xfrm>
          <a:prstGeom prst="rect">
            <a:avLst/>
          </a:prstGeom>
          <a:noFill/>
        </p:spPr>
      </p:pic>
      <p:sp>
        <p:nvSpPr>
          <p:cNvPr id="25" name="Textfeld 24"/>
          <p:cNvSpPr txBox="1"/>
          <p:nvPr/>
        </p:nvSpPr>
        <p:spPr>
          <a:xfrm>
            <a:off x="2997349" y="5052814"/>
            <a:ext cx="4914807" cy="369332"/>
          </a:xfrm>
          <a:prstGeom prst="rect">
            <a:avLst/>
          </a:prstGeom>
          <a:noFill/>
        </p:spPr>
        <p:txBody>
          <a:bodyPr wrap="none" rtlCol="0">
            <a:spAutoFit/>
          </a:bodyPr>
          <a:lstStyle/>
          <a:p>
            <a:r>
              <a:rPr lang="de-DE" dirty="0" smtClean="0"/>
              <a:t>Laufwahrscheinlichkeit 66,8 %; 25 Augen zu holen.</a:t>
            </a:r>
            <a:endParaRPr lang="de-DE" dirty="0"/>
          </a:p>
        </p:txBody>
      </p:sp>
      <p:sp>
        <p:nvSpPr>
          <p:cNvPr id="17" name="Textfeld 16"/>
          <p:cNvSpPr txBox="1"/>
          <p:nvPr/>
        </p:nvSpPr>
        <p:spPr>
          <a:xfrm>
            <a:off x="467544" y="1628800"/>
            <a:ext cx="7244612" cy="461665"/>
          </a:xfrm>
          <a:prstGeom prst="rect">
            <a:avLst/>
          </a:prstGeom>
          <a:noFill/>
        </p:spPr>
        <p:txBody>
          <a:bodyPr wrap="none" rtlCol="0">
            <a:spAutoFit/>
          </a:bodyPr>
          <a:lstStyle/>
          <a:p>
            <a:r>
              <a:rPr lang="de-DE" sz="2400" b="1" dirty="0" smtClean="0">
                <a:solidFill>
                  <a:schemeClr val="accent4">
                    <a:lumMod val="75000"/>
                  </a:schemeClr>
                </a:solidFill>
              </a:rPr>
              <a:t>1b. Spiele die Asse mit den meisten Punkten „draußen“</a:t>
            </a:r>
            <a:endParaRPr lang="de-DE" sz="2400" b="1" dirty="0">
              <a:solidFill>
                <a:schemeClr val="accent4">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5320431" cy="461665"/>
          </a:xfrm>
          <a:prstGeom prst="rect">
            <a:avLst/>
          </a:prstGeom>
          <a:noFill/>
        </p:spPr>
        <p:txBody>
          <a:bodyPr wrap="none" rtlCol="0">
            <a:spAutoFit/>
          </a:bodyPr>
          <a:lstStyle/>
          <a:p>
            <a:r>
              <a:rPr lang="de-DE" sz="2400" b="1" dirty="0" smtClean="0">
                <a:solidFill>
                  <a:schemeClr val="accent4">
                    <a:lumMod val="75000"/>
                  </a:schemeClr>
                </a:solidFill>
              </a:rPr>
              <a:t>1c. Doppelasse spielen, nicht ausbrüten.</a:t>
            </a:r>
            <a:endParaRPr lang="de-DE" sz="2400" b="1" dirty="0">
              <a:solidFill>
                <a:schemeClr val="accent4">
                  <a:lumMod val="75000"/>
                </a:schemeClr>
              </a:solidFill>
            </a:endParaRPr>
          </a:p>
        </p:txBody>
      </p:sp>
      <p:pic>
        <p:nvPicPr>
          <p:cNvPr id="20" name="Picture 3" descr="E:\Dropbox\Doppelkopf\Karten\KreuzZehn.png"/>
          <p:cNvPicPr>
            <a:picLocks noChangeAspect="1" noChangeArrowheads="1"/>
          </p:cNvPicPr>
          <p:nvPr/>
        </p:nvPicPr>
        <p:blipFill>
          <a:blip r:embed="rId2" cstate="print"/>
          <a:srcRect/>
          <a:stretch>
            <a:fillRect/>
          </a:stretch>
        </p:blipFill>
        <p:spPr bwMode="auto">
          <a:xfrm>
            <a:off x="5134588" y="4571603"/>
            <a:ext cx="571500" cy="857250"/>
          </a:xfrm>
          <a:prstGeom prst="rect">
            <a:avLst/>
          </a:prstGeom>
          <a:noFill/>
        </p:spPr>
      </p:pic>
      <p:pic>
        <p:nvPicPr>
          <p:cNvPr id="21" name="Picture 4" descr="E:\Dropbox\Doppelkopf\Karten\KreuzAs.png"/>
          <p:cNvPicPr>
            <a:picLocks noChangeAspect="1" noChangeArrowheads="1"/>
          </p:cNvPicPr>
          <p:nvPr/>
        </p:nvPicPr>
        <p:blipFill>
          <a:blip r:embed="rId3" cstate="print"/>
          <a:srcRect/>
          <a:stretch>
            <a:fillRect/>
          </a:stretch>
        </p:blipFill>
        <p:spPr bwMode="auto">
          <a:xfrm>
            <a:off x="4527629" y="4571603"/>
            <a:ext cx="571500" cy="857250"/>
          </a:xfrm>
          <a:prstGeom prst="rect">
            <a:avLst/>
          </a:prstGeom>
          <a:noFill/>
        </p:spPr>
      </p:pic>
      <p:pic>
        <p:nvPicPr>
          <p:cNvPr id="22" name="Picture 5" descr="E:\Dropbox\Doppelkopf\Karten\KreuzKoenig.png"/>
          <p:cNvPicPr>
            <a:picLocks noChangeAspect="1" noChangeArrowheads="1"/>
          </p:cNvPicPr>
          <p:nvPr/>
        </p:nvPicPr>
        <p:blipFill>
          <a:blip r:embed="rId4" cstate="print"/>
          <a:srcRect/>
          <a:stretch>
            <a:fillRect/>
          </a:stretch>
        </p:blipFill>
        <p:spPr bwMode="auto">
          <a:xfrm>
            <a:off x="5741547" y="4571603"/>
            <a:ext cx="552450" cy="847725"/>
          </a:xfrm>
          <a:prstGeom prst="rect">
            <a:avLst/>
          </a:prstGeom>
          <a:noFill/>
        </p:spPr>
      </p:pic>
      <p:pic>
        <p:nvPicPr>
          <p:cNvPr id="27" name="Picture 9" descr="E:\Dropbox\Doppelkopf\Karten\KaroAs.png"/>
          <p:cNvPicPr>
            <a:picLocks noChangeAspect="1" noChangeArrowheads="1"/>
          </p:cNvPicPr>
          <p:nvPr/>
        </p:nvPicPr>
        <p:blipFill>
          <a:blip r:embed="rId5" cstate="print"/>
          <a:srcRect/>
          <a:stretch>
            <a:fillRect/>
          </a:stretch>
        </p:blipFill>
        <p:spPr bwMode="auto">
          <a:xfrm>
            <a:off x="3930195" y="4571603"/>
            <a:ext cx="561975" cy="838200"/>
          </a:xfrm>
          <a:prstGeom prst="rect">
            <a:avLst/>
          </a:prstGeom>
          <a:noFill/>
        </p:spPr>
      </p:pic>
      <p:pic>
        <p:nvPicPr>
          <p:cNvPr id="28" name="Picture 10" descr="E:\Dropbox\Doppelkopf\Karten\KreuzBube.png"/>
          <p:cNvPicPr>
            <a:picLocks noChangeAspect="1" noChangeArrowheads="1"/>
          </p:cNvPicPr>
          <p:nvPr/>
        </p:nvPicPr>
        <p:blipFill>
          <a:blip r:embed="rId6" cstate="print"/>
          <a:srcRect/>
          <a:stretch>
            <a:fillRect/>
          </a:stretch>
        </p:blipFill>
        <p:spPr bwMode="auto">
          <a:xfrm>
            <a:off x="2716277" y="4571603"/>
            <a:ext cx="571500" cy="838200"/>
          </a:xfrm>
          <a:prstGeom prst="rect">
            <a:avLst/>
          </a:prstGeom>
          <a:noFill/>
        </p:spPr>
      </p:pic>
      <p:pic>
        <p:nvPicPr>
          <p:cNvPr id="29" name="Picture 11" descr="E:\Dropbox\Doppelkopf\Karten\HerzBube.png"/>
          <p:cNvPicPr>
            <a:picLocks noChangeAspect="1" noChangeArrowheads="1"/>
          </p:cNvPicPr>
          <p:nvPr/>
        </p:nvPicPr>
        <p:blipFill>
          <a:blip r:embed="rId7" cstate="print"/>
          <a:srcRect/>
          <a:stretch>
            <a:fillRect/>
          </a:stretch>
        </p:blipFill>
        <p:spPr bwMode="auto">
          <a:xfrm>
            <a:off x="3323236" y="4571603"/>
            <a:ext cx="571500" cy="857250"/>
          </a:xfrm>
          <a:prstGeom prst="rect">
            <a:avLst/>
          </a:prstGeom>
          <a:noFill/>
        </p:spPr>
      </p:pic>
      <p:pic>
        <p:nvPicPr>
          <p:cNvPr id="30" name="Picture 12" descr="E:\Dropbox\Doppelkopf\Karten\HerzDame.png"/>
          <p:cNvPicPr>
            <a:picLocks noChangeAspect="1" noChangeArrowheads="1"/>
          </p:cNvPicPr>
          <p:nvPr/>
        </p:nvPicPr>
        <p:blipFill>
          <a:blip r:embed="rId8" cstate="print"/>
          <a:srcRect/>
          <a:stretch>
            <a:fillRect/>
          </a:stretch>
        </p:blipFill>
        <p:spPr bwMode="auto">
          <a:xfrm>
            <a:off x="1578559" y="4571603"/>
            <a:ext cx="533400" cy="847725"/>
          </a:xfrm>
          <a:prstGeom prst="rect">
            <a:avLst/>
          </a:prstGeom>
          <a:noFill/>
        </p:spPr>
      </p:pic>
      <p:pic>
        <p:nvPicPr>
          <p:cNvPr id="5123" name="Picture 3" descr="E:\Dropbox\Doppelkopf\Karten\KreuzDame.png"/>
          <p:cNvPicPr>
            <a:picLocks noChangeAspect="1" noChangeArrowheads="1"/>
          </p:cNvPicPr>
          <p:nvPr/>
        </p:nvPicPr>
        <p:blipFill>
          <a:blip r:embed="rId9" cstate="print"/>
          <a:srcRect/>
          <a:stretch>
            <a:fillRect/>
          </a:stretch>
        </p:blipFill>
        <p:spPr bwMode="auto">
          <a:xfrm>
            <a:off x="971600" y="4571603"/>
            <a:ext cx="571500" cy="857250"/>
          </a:xfrm>
          <a:prstGeom prst="rect">
            <a:avLst/>
          </a:prstGeom>
          <a:noFill/>
        </p:spPr>
      </p:pic>
      <p:pic>
        <p:nvPicPr>
          <p:cNvPr id="5124" name="Picture 4" descr="E:\Dropbox\Doppelkopf\Karten\HerzDame.png"/>
          <p:cNvPicPr>
            <a:picLocks noChangeAspect="1" noChangeArrowheads="1"/>
          </p:cNvPicPr>
          <p:nvPr/>
        </p:nvPicPr>
        <p:blipFill>
          <a:blip r:embed="rId8" cstate="print"/>
          <a:srcRect/>
          <a:stretch>
            <a:fillRect/>
          </a:stretch>
        </p:blipFill>
        <p:spPr bwMode="auto">
          <a:xfrm>
            <a:off x="2147418" y="4571603"/>
            <a:ext cx="533400" cy="847725"/>
          </a:xfrm>
          <a:prstGeom prst="rect">
            <a:avLst/>
          </a:prstGeom>
          <a:noFill/>
        </p:spPr>
      </p:pic>
      <p:pic>
        <p:nvPicPr>
          <p:cNvPr id="5125" name="Picture 5" descr="E:\Dropbox\Doppelkopf\Karten\HerzNeun.png"/>
          <p:cNvPicPr>
            <a:picLocks noChangeAspect="1" noChangeArrowheads="1"/>
          </p:cNvPicPr>
          <p:nvPr/>
        </p:nvPicPr>
        <p:blipFill>
          <a:blip r:embed="rId10" cstate="print"/>
          <a:srcRect/>
          <a:stretch>
            <a:fillRect/>
          </a:stretch>
        </p:blipFill>
        <p:spPr bwMode="auto">
          <a:xfrm>
            <a:off x="7524328" y="4571603"/>
            <a:ext cx="552450" cy="828675"/>
          </a:xfrm>
          <a:prstGeom prst="rect">
            <a:avLst/>
          </a:prstGeom>
          <a:noFill/>
        </p:spPr>
      </p:pic>
      <p:pic>
        <p:nvPicPr>
          <p:cNvPr id="5126" name="Picture 6" descr="E:\Dropbox\Doppelkopf\Karten\PikAs.png"/>
          <p:cNvPicPr>
            <a:picLocks noChangeAspect="1" noChangeArrowheads="1"/>
          </p:cNvPicPr>
          <p:nvPr/>
        </p:nvPicPr>
        <p:blipFill>
          <a:blip r:embed="rId11" cstate="print"/>
          <a:srcRect/>
          <a:stretch>
            <a:fillRect/>
          </a:stretch>
        </p:blipFill>
        <p:spPr bwMode="auto">
          <a:xfrm>
            <a:off x="6329456" y="4571603"/>
            <a:ext cx="561975" cy="847725"/>
          </a:xfrm>
          <a:prstGeom prst="rect">
            <a:avLst/>
          </a:prstGeom>
          <a:noFill/>
        </p:spPr>
      </p:pic>
      <p:pic>
        <p:nvPicPr>
          <p:cNvPr id="36" name="Picture 6" descr="E:\Dropbox\Doppelkopf\Karten\PikAs.png"/>
          <p:cNvPicPr>
            <a:picLocks noChangeAspect="1" noChangeArrowheads="1"/>
          </p:cNvPicPr>
          <p:nvPr/>
        </p:nvPicPr>
        <p:blipFill>
          <a:blip r:embed="rId11" cstate="print"/>
          <a:srcRect/>
          <a:stretch>
            <a:fillRect/>
          </a:stretch>
        </p:blipFill>
        <p:spPr bwMode="auto">
          <a:xfrm>
            <a:off x="6926890" y="4571603"/>
            <a:ext cx="561975" cy="847725"/>
          </a:xfrm>
          <a:prstGeom prst="rect">
            <a:avLst/>
          </a:prstGeom>
          <a:noFill/>
        </p:spPr>
      </p:pic>
      <p:sp>
        <p:nvSpPr>
          <p:cNvPr id="38" name="Textfeld 37"/>
          <p:cNvSpPr txBox="1"/>
          <p:nvPr/>
        </p:nvSpPr>
        <p:spPr>
          <a:xfrm>
            <a:off x="539552" y="2132856"/>
            <a:ext cx="7928004" cy="2308324"/>
          </a:xfrm>
          <a:prstGeom prst="rect">
            <a:avLst/>
          </a:prstGeom>
          <a:noFill/>
        </p:spPr>
        <p:txBody>
          <a:bodyPr wrap="none" rtlCol="0">
            <a:spAutoFit/>
          </a:bodyPr>
          <a:lstStyle/>
          <a:p>
            <a:r>
              <a:rPr lang="de-DE" dirty="0" smtClean="0"/>
              <a:t>Analyse: In Kreuz sind noch 25 Punkte „draußen“, in Pik jedoch 28. Dennoch</a:t>
            </a:r>
            <a:br>
              <a:rPr lang="de-DE" dirty="0" smtClean="0"/>
            </a:br>
            <a:r>
              <a:rPr lang="de-DE" dirty="0" smtClean="0"/>
              <a:t>sollte hier zunächst Kreuz gespielt werden. Wird Kreuz abgestochen, so kommt</a:t>
            </a:r>
            <a:br>
              <a:rPr lang="de-DE" dirty="0" smtClean="0"/>
            </a:br>
            <a:r>
              <a:rPr lang="de-DE" dirty="0" smtClean="0"/>
              <a:t>Pik immer noch zum Zug.</a:t>
            </a:r>
            <a:br>
              <a:rPr lang="de-DE" dirty="0" smtClean="0"/>
            </a:br>
            <a:r>
              <a:rPr lang="de-DE" dirty="0" smtClean="0"/>
              <a:t/>
            </a:r>
            <a:br>
              <a:rPr lang="de-DE" dirty="0" smtClean="0"/>
            </a:br>
            <a:r>
              <a:rPr lang="de-DE" dirty="0" smtClean="0"/>
              <a:t>Pik Ass sollte aber nicht gehalten werden, weil der Gegner ggf. beim zweiten Kreuz</a:t>
            </a:r>
            <a:br>
              <a:rPr lang="de-DE" dirty="0" smtClean="0"/>
            </a:br>
            <a:r>
              <a:rPr lang="de-DE" dirty="0" smtClean="0"/>
              <a:t>zum Abwurf in Pik kommt. Also Doppel-Ass nicht ausbrüten, sondern auf den Tisch.</a:t>
            </a:r>
            <a:br>
              <a:rPr lang="de-DE" dirty="0" smtClean="0"/>
            </a:br>
            <a:r>
              <a:rPr lang="de-DE" dirty="0" smtClean="0"/>
              <a:t/>
            </a:r>
            <a:br>
              <a:rPr lang="de-DE" dirty="0" smtClean="0"/>
            </a:b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4893519" cy="461665"/>
          </a:xfrm>
          <a:prstGeom prst="rect">
            <a:avLst/>
          </a:prstGeom>
          <a:noFill/>
        </p:spPr>
        <p:txBody>
          <a:bodyPr wrap="none" rtlCol="0">
            <a:spAutoFit/>
          </a:bodyPr>
          <a:lstStyle/>
          <a:p>
            <a:r>
              <a:rPr lang="de-DE" sz="2400" b="1" dirty="0" smtClean="0">
                <a:solidFill>
                  <a:schemeClr val="accent4">
                    <a:lumMod val="75000"/>
                  </a:schemeClr>
                </a:solidFill>
              </a:rPr>
              <a:t>2a. Kontra schmiert, wo Re sich ziert.</a:t>
            </a:r>
            <a:endParaRPr lang="de-DE" sz="2400" b="1" dirty="0">
              <a:solidFill>
                <a:schemeClr val="accent4">
                  <a:lumMod val="75000"/>
                </a:schemeClr>
              </a:solidFill>
            </a:endParaRPr>
          </a:p>
        </p:txBody>
      </p:sp>
      <p:sp>
        <p:nvSpPr>
          <p:cNvPr id="18" name="Textfeld 17"/>
          <p:cNvSpPr txBox="1"/>
          <p:nvPr/>
        </p:nvSpPr>
        <p:spPr>
          <a:xfrm>
            <a:off x="539552" y="2132856"/>
            <a:ext cx="7883377" cy="1477328"/>
          </a:xfrm>
          <a:prstGeom prst="rect">
            <a:avLst/>
          </a:prstGeom>
          <a:noFill/>
        </p:spPr>
        <p:txBody>
          <a:bodyPr wrap="none" rtlCol="0">
            <a:spAutoFit/>
          </a:bodyPr>
          <a:lstStyle/>
          <a:p>
            <a:pPr marL="180975" indent="-180975">
              <a:buFont typeface="Arial" pitchFamily="34" charset="0"/>
              <a:buChar char="•"/>
            </a:pPr>
            <a:r>
              <a:rPr lang="de-DE" dirty="0" smtClean="0"/>
              <a:t>Kontra ist trumpfkürzer und trumpfschwächer als Re.</a:t>
            </a:r>
          </a:p>
          <a:p>
            <a:pPr marL="180975" indent="-180975">
              <a:buFont typeface="Arial" pitchFamily="34" charset="0"/>
              <a:buChar char="•"/>
            </a:pPr>
            <a:r>
              <a:rPr lang="de-DE" dirty="0" smtClean="0"/>
              <a:t>Dadurch gehen die zweiten Farbläufe öfter zu Re.</a:t>
            </a:r>
          </a:p>
          <a:p>
            <a:pPr marL="180975" indent="-180975">
              <a:buFont typeface="Arial" pitchFamily="34" charset="0"/>
              <a:buChar char="•"/>
            </a:pPr>
            <a:r>
              <a:rPr lang="de-DE" dirty="0" smtClean="0"/>
              <a:t>Kontra sollte daher den ersten </a:t>
            </a:r>
            <a:r>
              <a:rPr lang="de-DE" dirty="0" err="1" smtClean="0"/>
              <a:t>Farblauf</a:t>
            </a:r>
            <a:r>
              <a:rPr lang="de-DE" dirty="0" smtClean="0"/>
              <a:t> nutzen um zu schmieren. Der erste Farb-</a:t>
            </a:r>
            <a:br>
              <a:rPr lang="de-DE" dirty="0" smtClean="0"/>
            </a:br>
            <a:r>
              <a:rPr lang="de-DE" dirty="0" smtClean="0"/>
              <a:t>lauf geht zu 33% zum Partner.</a:t>
            </a:r>
          </a:p>
          <a:p>
            <a:pPr marL="180975" indent="-180975">
              <a:buFont typeface="Arial" pitchFamily="34" charset="0"/>
              <a:buChar char="•"/>
            </a:pPr>
            <a:r>
              <a:rPr lang="de-DE" dirty="0" smtClean="0"/>
              <a:t>Kontra kann mit der Schmierung seine Partnerschaft signalisieren.</a:t>
            </a:r>
          </a:p>
        </p:txBody>
      </p:sp>
      <p:sp>
        <p:nvSpPr>
          <p:cNvPr id="23" name="Textfeld 22"/>
          <p:cNvSpPr txBox="1"/>
          <p:nvPr/>
        </p:nvSpPr>
        <p:spPr>
          <a:xfrm>
            <a:off x="539552" y="4037857"/>
            <a:ext cx="7611827" cy="1477328"/>
          </a:xfrm>
          <a:prstGeom prst="rect">
            <a:avLst/>
          </a:prstGeom>
          <a:noFill/>
        </p:spPr>
        <p:txBody>
          <a:bodyPr wrap="square" rtlCol="0">
            <a:spAutoFit/>
          </a:bodyPr>
          <a:lstStyle/>
          <a:p>
            <a:pPr marL="180975" indent="-180975"/>
            <a:r>
              <a:rPr lang="de-DE" dirty="0" smtClean="0"/>
              <a:t>Daraus folgt:</a:t>
            </a:r>
          </a:p>
          <a:p>
            <a:pPr marL="180975" indent="-180975">
              <a:buFont typeface="Arial" pitchFamily="34" charset="0"/>
              <a:buChar char="•"/>
            </a:pPr>
            <a:r>
              <a:rPr lang="de-DE" dirty="0" smtClean="0"/>
              <a:t>Ein Stich, bei dem beide 10‘nen fehlen, wird im zweiten wahrscheinlich zu</a:t>
            </a:r>
            <a:br>
              <a:rPr lang="de-DE" dirty="0" smtClean="0"/>
            </a:br>
            <a:r>
              <a:rPr lang="de-DE" dirty="0" smtClean="0"/>
              <a:t>Kontra gehen (Kontra konnte nicht schmieren).</a:t>
            </a:r>
          </a:p>
          <a:p>
            <a:pPr marL="180975" indent="-180975">
              <a:buFont typeface="Arial" pitchFamily="34" charset="0"/>
              <a:buChar char="•"/>
            </a:pPr>
            <a:r>
              <a:rPr lang="de-DE" dirty="0" smtClean="0"/>
              <a:t>Ein Stich, in dem beiden 10‘nen gefallen sind, wird im zweiten wahrscheinlich</a:t>
            </a:r>
            <a:br>
              <a:rPr lang="de-DE" dirty="0" smtClean="0"/>
            </a:br>
            <a:r>
              <a:rPr lang="de-DE" dirty="0" smtClean="0"/>
              <a:t>zu Re gehen (Re konnte nicht geizen).</a:t>
            </a:r>
            <a:endParaRPr lang="de-DE" dirty="0"/>
          </a:p>
        </p:txBody>
      </p:sp>
      <p:sp>
        <p:nvSpPr>
          <p:cNvPr id="24" name="Textfeld 23"/>
          <p:cNvSpPr txBox="1"/>
          <p:nvPr/>
        </p:nvSpPr>
        <p:spPr>
          <a:xfrm>
            <a:off x="539552" y="5661248"/>
            <a:ext cx="7611827" cy="646331"/>
          </a:xfrm>
          <a:prstGeom prst="rect">
            <a:avLst/>
          </a:prstGeom>
          <a:noFill/>
        </p:spPr>
        <p:txBody>
          <a:bodyPr wrap="square" rtlCol="0">
            <a:spAutoFit/>
          </a:bodyPr>
          <a:lstStyle/>
          <a:p>
            <a:r>
              <a:rPr lang="de-DE" dirty="0" smtClean="0"/>
              <a:t>Diesen Sachverhalt kann beim Nachspiel nutzen. Klar ist: Es kann immer auch anders kommen, wir reden hier von Tendenzen.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8"/>
                                        </p:tgtEl>
                                        <p:attrNameLst>
                                          <p:attrName>ppt_x</p:attrName>
                                        </p:attrNameLst>
                                      </p:cBhvr>
                                      <p:tavLst>
                                        <p:tav tm="0">
                                          <p:val>
                                            <p:strVal val="ppt_x"/>
                                          </p:val>
                                        </p:tav>
                                        <p:tav tm="100000">
                                          <p:val>
                                            <p:strVal val="ppt_x"/>
                                          </p:val>
                                        </p:tav>
                                      </p:tavLst>
                                    </p:anim>
                                    <p:anim calcmode="lin" valueType="num">
                                      <p:cBhvr additive="base">
                                        <p:cTn id="7" dur="500"/>
                                        <p:tgtEl>
                                          <p:spTgt spid="18"/>
                                        </p:tgtEl>
                                        <p:attrNameLst>
                                          <p:attrName>ppt_y</p:attrName>
                                        </p:attrNameLst>
                                      </p:cBhvr>
                                      <p:tavLst>
                                        <p:tav tm="0">
                                          <p:val>
                                            <p:strVal val="ppt_y"/>
                                          </p:val>
                                        </p:tav>
                                        <p:tav tm="100000">
                                          <p:val>
                                            <p:strVal val="1+ppt_h/2"/>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4" grpId="0"/>
    </p:bldLst>
  </p:timing>
</p:sld>
</file>

<file path=ppt/theme/theme1.xml><?xml version="1.0" encoding="utf-8"?>
<a:theme xmlns:a="http://schemas.openxmlformats.org/drawingml/2006/main" name="Larissa-Design">
  <a:themeElements>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5692</Words>
  <Application>Microsoft Office PowerPoint</Application>
  <PresentationFormat>Bildschirmpräsentation (4:3)</PresentationFormat>
  <Paragraphs>382</Paragraphs>
  <Slides>51</Slides>
  <Notes>11</Notes>
  <HiddenSlides>3</HiddenSlides>
  <MMClips>0</MMClips>
  <ScaleCrop>false</ScaleCrop>
  <HeadingPairs>
    <vt:vector size="4" baseType="variant">
      <vt:variant>
        <vt:lpstr>Design</vt:lpstr>
      </vt:variant>
      <vt:variant>
        <vt:i4>1</vt:i4>
      </vt:variant>
      <vt:variant>
        <vt:lpstr>Folientitel</vt:lpstr>
      </vt:variant>
      <vt:variant>
        <vt:i4>51</vt:i4>
      </vt:variant>
    </vt:vector>
  </HeadingPairs>
  <TitlesOfParts>
    <vt:vector size="52" baseType="lpstr">
      <vt:lpstr>Larissa-Design</vt:lpstr>
      <vt:lpstr>Stoni‘s 20 Doko-Regeln</vt:lpstr>
      <vt:lpstr>HB EDBC Training</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lpstr>Stoni‘s 20 Doko-Regeln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Stonis 20 Dokoregeln</dc:title>
  <dc:creator>mwolff</dc:creator>
  <cp:lastModifiedBy>mwolff</cp:lastModifiedBy>
  <cp:revision>146</cp:revision>
  <dcterms:created xsi:type="dcterms:W3CDTF">2012-07-18T11:05:16Z</dcterms:created>
  <dcterms:modified xsi:type="dcterms:W3CDTF">2013-02-11T15:14:21Z</dcterms:modified>
</cp:coreProperties>
</file>