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18" r:id="rId2"/>
    <p:sldId id="311" r:id="rId3"/>
    <p:sldId id="313" r:id="rId4"/>
    <p:sldId id="314" r:id="rId5"/>
    <p:sldId id="315" r:id="rId6"/>
    <p:sldId id="320" r:id="rId7"/>
    <p:sldId id="316" r:id="rId8"/>
    <p:sldId id="317" r:id="rId9"/>
    <p:sldId id="321" r:id="rId10"/>
    <p:sldId id="322" r:id="rId11"/>
    <p:sldId id="319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0515" autoAdjust="0"/>
    <p:restoredTop sz="80106" autoAdjust="0"/>
  </p:normalViewPr>
  <p:slideViewPr>
    <p:cSldViewPr>
      <p:cViewPr>
        <p:scale>
          <a:sx n="70" d="100"/>
          <a:sy n="70" d="100"/>
        </p:scale>
        <p:origin x="-660" y="-9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2ADE33-36AA-44DD-ABE7-1063C3542374}" type="datetimeFigureOut">
              <a:rPr lang="de-DE" smtClean="0"/>
              <a:pPr/>
              <a:t>17.01.2013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2A440-7FBA-4276-A0E4-14D5933B03E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2A440-7FBA-4276-A0E4-14D5933B03E8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2A440-7FBA-4276-A0E4-14D5933B03E8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err="1" smtClean="0"/>
              <a:t>Stoni‘s</a:t>
            </a:r>
            <a:r>
              <a:rPr lang="de-DE" dirty="0" smtClean="0"/>
              <a:t> 20 </a:t>
            </a:r>
            <a:r>
              <a:rPr lang="de-DE" dirty="0" err="1" smtClean="0"/>
              <a:t>Doko</a:t>
            </a:r>
            <a:r>
              <a:rPr lang="de-DE" dirty="0" smtClean="0"/>
              <a:t> - Regeln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17.01.2013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17.01.2013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17.01.2013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17.01.2013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17.01.2013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err="1" smtClean="0"/>
              <a:t>Stoni‘s</a:t>
            </a:r>
            <a:r>
              <a:rPr lang="de-DE" dirty="0" smtClean="0"/>
              <a:t> 20 </a:t>
            </a:r>
            <a:r>
              <a:rPr lang="de-DE" dirty="0" err="1" smtClean="0"/>
              <a:t>Doko</a:t>
            </a:r>
            <a:r>
              <a:rPr lang="de-DE" dirty="0" smtClean="0"/>
              <a:t> - Regeln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17.01.2013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17.01.2013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17.01.2013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17.01.2013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17.01.2013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17.01.2013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err="1" smtClean="0"/>
              <a:t>Stoni‘s</a:t>
            </a:r>
            <a:r>
              <a:rPr lang="de-DE" dirty="0" smtClean="0"/>
              <a:t> 20 </a:t>
            </a:r>
            <a:r>
              <a:rPr lang="de-DE" dirty="0" err="1" smtClean="0"/>
              <a:t>Doko</a:t>
            </a:r>
            <a:r>
              <a:rPr lang="de-DE" dirty="0" smtClean="0"/>
              <a:t> - Regeln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17.01.2013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1026" name="Picture 2" descr="E:\Dropbox\Doppelkopf\Karten\KreuzDame.pn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39552" y="332656"/>
            <a:ext cx="468313" cy="702469"/>
          </a:xfrm>
          <a:prstGeom prst="rect">
            <a:avLst/>
          </a:prstGeom>
          <a:noFill/>
        </p:spPr>
      </p:pic>
      <p:pic>
        <p:nvPicPr>
          <p:cNvPr id="8" name="Picture 2" descr="E:\Dropbox\Doppelkopf\Karten\KreuzDame.pn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71600" y="332656"/>
            <a:ext cx="468313" cy="702469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16.png"/><Relationship Id="rId12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20.png"/><Relationship Id="rId1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3.png"/><Relationship Id="rId7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2.png"/><Relationship Id="rId5" Type="http://schemas.openxmlformats.org/officeDocument/2006/relationships/image" Target="../media/image13.png"/><Relationship Id="rId10" Type="http://schemas.openxmlformats.org/officeDocument/2006/relationships/image" Target="../media/image4.png"/><Relationship Id="rId4" Type="http://schemas.openxmlformats.org/officeDocument/2006/relationships/image" Target="../media/image12.png"/><Relationship Id="rId9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2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20.png"/><Relationship Id="rId3" Type="http://schemas.openxmlformats.org/officeDocument/2006/relationships/image" Target="../media/image1.png"/><Relationship Id="rId7" Type="http://schemas.openxmlformats.org/officeDocument/2006/relationships/image" Target="../media/image12.png"/><Relationship Id="rId12" Type="http://schemas.openxmlformats.org/officeDocument/2006/relationships/image" Target="../media/image19.png"/><Relationship Id="rId2" Type="http://schemas.openxmlformats.org/officeDocument/2006/relationships/image" Target="../media/image2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18.png"/><Relationship Id="rId5" Type="http://schemas.openxmlformats.org/officeDocument/2006/relationships/image" Target="../media/image7.png"/><Relationship Id="rId15" Type="http://schemas.openxmlformats.org/officeDocument/2006/relationships/image" Target="../media/image21.png"/><Relationship Id="rId10" Type="http://schemas.openxmlformats.org/officeDocument/2006/relationships/image" Target="../media/image1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3.png"/><Relationship Id="rId4" Type="http://schemas.openxmlformats.org/officeDocument/2006/relationships/image" Target="../media/image1.png"/><Relationship Id="rId9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13.png"/><Relationship Id="rId12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0" Type="http://schemas.openxmlformats.org/officeDocument/2006/relationships/image" Target="../media/image15.png"/><Relationship Id="rId4" Type="http://schemas.openxmlformats.org/officeDocument/2006/relationships/image" Target="../media/image11.png"/><Relationship Id="rId9" Type="http://schemas.openxmlformats.org/officeDocument/2006/relationships/image" Target="../media/image14.png"/><Relationship Id="rId1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3.png"/><Relationship Id="rId7" Type="http://schemas.openxmlformats.org/officeDocument/2006/relationships/image" Target="../media/image16.png"/><Relationship Id="rId12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16.png"/><Relationship Id="rId12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20.png"/><Relationship Id="rId1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 smtClean="0"/>
              <a:t>Erwartungswerte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467544" y="1628800"/>
            <a:ext cx="580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chemeClr val="accent4">
                    <a:lumMod val="75000"/>
                  </a:schemeClr>
                </a:solidFill>
              </a:rPr>
              <a:t>Verliererrechnung (ab 8 Trumpf anwendbar)</a:t>
            </a:r>
            <a:endParaRPr lang="de-DE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471312" y="2276872"/>
            <a:ext cx="79208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/>
            <a:r>
              <a:rPr lang="de-DE" sz="2000" b="1" dirty="0" smtClean="0"/>
              <a:t>Quellen:</a:t>
            </a:r>
          </a:p>
          <a:p>
            <a:pPr marL="177800" indent="-177800"/>
            <a:endParaRPr lang="de-DE" sz="2000" dirty="0" smtClean="0"/>
          </a:p>
          <a:p>
            <a:pPr marL="177800" indent="-177800"/>
            <a:r>
              <a:rPr lang="de-DE" sz="2000" dirty="0" smtClean="0"/>
              <a:t>Essener System: Seite 11ff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 smtClean="0"/>
              <a:t>Erwartungswerte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72008" y="1533264"/>
            <a:ext cx="2421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chemeClr val="accent4">
                    <a:lumMod val="75000"/>
                  </a:schemeClr>
                </a:solidFill>
              </a:rPr>
              <a:t>Große </a:t>
            </a:r>
            <a:r>
              <a:rPr lang="de-DE" sz="2400" b="1" dirty="0" err="1" smtClean="0">
                <a:solidFill>
                  <a:schemeClr val="accent4">
                    <a:lumMod val="75000"/>
                  </a:schemeClr>
                </a:solidFill>
              </a:rPr>
              <a:t>Reabfrage</a:t>
            </a:r>
            <a:r>
              <a:rPr lang="de-DE" sz="2400" b="1" dirty="0" smtClean="0">
                <a:solidFill>
                  <a:schemeClr val="accent4">
                    <a:lumMod val="75000"/>
                  </a:schemeClr>
                </a:solidFill>
              </a:rPr>
              <a:t>:</a:t>
            </a:r>
            <a:endParaRPr lang="de-DE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099" name="Picture 3" descr="E:\Dropbox\Doppelkopf\Karten\KreuzDam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0873" y="2041811"/>
            <a:ext cx="571500" cy="857250"/>
          </a:xfrm>
          <a:prstGeom prst="rect">
            <a:avLst/>
          </a:prstGeom>
          <a:noFill/>
        </p:spPr>
      </p:pic>
      <p:pic>
        <p:nvPicPr>
          <p:cNvPr id="4101" name="Picture 5" descr="E:\Dropbox\Doppelkopf\Karten\HerzDam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91419" y="2041811"/>
            <a:ext cx="533400" cy="847725"/>
          </a:xfrm>
          <a:prstGeom prst="rect">
            <a:avLst/>
          </a:prstGeom>
          <a:noFill/>
        </p:spPr>
      </p:pic>
      <p:pic>
        <p:nvPicPr>
          <p:cNvPr id="4102" name="Picture 6" descr="E:\Dropbox\Doppelkopf\Karten\KaroDam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965" y="2041811"/>
            <a:ext cx="571500" cy="857250"/>
          </a:xfrm>
          <a:prstGeom prst="rect">
            <a:avLst/>
          </a:prstGeom>
          <a:noFill/>
        </p:spPr>
      </p:pic>
      <p:pic>
        <p:nvPicPr>
          <p:cNvPr id="4103" name="Picture 7" descr="E:\Dropbox\Doppelkopf\Karten\HerzBub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90611" y="2041811"/>
            <a:ext cx="571500" cy="857250"/>
          </a:xfrm>
          <a:prstGeom prst="rect">
            <a:avLst/>
          </a:prstGeom>
          <a:noFill/>
        </p:spPr>
      </p:pic>
      <p:pic>
        <p:nvPicPr>
          <p:cNvPr id="4104" name="Picture 8" descr="E:\Dropbox\Doppelkopf\Karten\KaroBub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9934" y="2041811"/>
            <a:ext cx="561975" cy="847725"/>
          </a:xfrm>
          <a:prstGeom prst="rect">
            <a:avLst/>
          </a:prstGeom>
          <a:noFill/>
        </p:spPr>
      </p:pic>
      <p:pic>
        <p:nvPicPr>
          <p:cNvPr id="4107" name="Picture 11" descr="E:\Dropbox\Doppelkopf\Karten\PikZeh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18376" y="2041811"/>
            <a:ext cx="552450" cy="847725"/>
          </a:xfrm>
          <a:prstGeom prst="rect">
            <a:avLst/>
          </a:prstGeom>
          <a:noFill/>
        </p:spPr>
      </p:pic>
      <p:sp>
        <p:nvSpPr>
          <p:cNvPr id="44" name="Textfeld 43"/>
          <p:cNvSpPr txBox="1"/>
          <p:nvPr/>
        </p:nvSpPr>
        <p:spPr>
          <a:xfrm>
            <a:off x="1412104" y="2957432"/>
            <a:ext cx="6828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Abfrage auf Herz ist immer kritisch. Nach Abwurf von Pik 10 sind noch</a:t>
            </a:r>
            <a:br>
              <a:rPr lang="de-DE" dirty="0" smtClean="0"/>
            </a:br>
            <a:r>
              <a:rPr lang="de-DE" dirty="0" smtClean="0"/>
              <a:t>2,5 Verlierer da, deshalb kann hier abgefragt werden. Alternative: Herz stechen und Re. Ggf. nach Durchlauf von Kreuz Ass auf 90 (</a:t>
            </a:r>
            <a:r>
              <a:rPr lang="de-DE" dirty="0" err="1" smtClean="0"/>
              <a:t>Dulle</a:t>
            </a:r>
            <a:r>
              <a:rPr lang="de-DE" dirty="0" smtClean="0"/>
              <a:t>) fragen.</a:t>
            </a:r>
            <a:endParaRPr lang="de-DE" dirty="0"/>
          </a:p>
        </p:txBody>
      </p:sp>
      <p:pic>
        <p:nvPicPr>
          <p:cNvPr id="5122" name="Picture 2" descr="E:\Dropbox\Doppelkopf\Karten\KreuzZeh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09055" y="2041811"/>
            <a:ext cx="571500" cy="857250"/>
          </a:xfrm>
          <a:prstGeom prst="rect">
            <a:avLst/>
          </a:prstGeom>
          <a:noFill/>
        </p:spPr>
      </p:pic>
      <p:pic>
        <p:nvPicPr>
          <p:cNvPr id="5124" name="Picture 4" descr="E:\Dropbox\Doppelkopf\Karten\HerzDam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0196" y="2041811"/>
            <a:ext cx="533400" cy="847725"/>
          </a:xfrm>
          <a:prstGeom prst="rect">
            <a:avLst/>
          </a:prstGeom>
          <a:noFill/>
        </p:spPr>
      </p:pic>
      <p:pic>
        <p:nvPicPr>
          <p:cNvPr id="5125" name="Picture 5" descr="E:\Dropbox\Doppelkopf\Karten\HerzAs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62160" y="3068960"/>
            <a:ext cx="571500" cy="857250"/>
          </a:xfrm>
          <a:prstGeom prst="rect">
            <a:avLst/>
          </a:prstGeom>
          <a:noFill/>
        </p:spPr>
      </p:pic>
      <p:pic>
        <p:nvPicPr>
          <p:cNvPr id="5126" name="Picture 6" descr="E:\Dropbox\Doppelkopf\Karten\KreuzA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999732" y="2041811"/>
            <a:ext cx="571500" cy="857250"/>
          </a:xfrm>
          <a:prstGeom prst="rect">
            <a:avLst/>
          </a:prstGeom>
          <a:noFill/>
        </p:spPr>
      </p:pic>
      <p:pic>
        <p:nvPicPr>
          <p:cNvPr id="5127" name="Picture 7" descr="E:\Dropbox\Doppelkopf\Karten\KaroDam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62642" y="2041811"/>
            <a:ext cx="571500" cy="857250"/>
          </a:xfrm>
          <a:prstGeom prst="rect">
            <a:avLst/>
          </a:prstGeom>
          <a:noFill/>
        </p:spPr>
      </p:pic>
      <p:pic>
        <p:nvPicPr>
          <p:cNvPr id="5128" name="Picture 8" descr="E:\Dropbox\Doppelkopf\Karten\KreuzBube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181288" y="2041811"/>
            <a:ext cx="571500" cy="838200"/>
          </a:xfrm>
          <a:prstGeom prst="rect">
            <a:avLst/>
          </a:prstGeom>
          <a:noFill/>
        </p:spPr>
      </p:pic>
      <p:pic>
        <p:nvPicPr>
          <p:cNvPr id="5129" name="Picture 9" descr="E:\Dropbox\Doppelkopf\Karten\HerzZehn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62160" y="2041811"/>
            <a:ext cx="571500" cy="857250"/>
          </a:xfrm>
          <a:prstGeom prst="rect">
            <a:avLst/>
          </a:prstGeom>
          <a:noFill/>
        </p:spPr>
      </p:pic>
      <p:sp>
        <p:nvSpPr>
          <p:cNvPr id="40" name="Textfeld 39"/>
          <p:cNvSpPr txBox="1"/>
          <p:nvPr/>
        </p:nvSpPr>
        <p:spPr>
          <a:xfrm>
            <a:off x="562160" y="4190024"/>
            <a:ext cx="6828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Zusatzfrage: Was ist wenn ich auf 3. sitze und nach Abwurf von Pik, Pik Ass nachkommt:</a:t>
            </a:r>
            <a:br>
              <a:rPr lang="de-DE" dirty="0" smtClean="0"/>
            </a:br>
            <a:r>
              <a:rPr lang="de-DE" dirty="0" smtClean="0"/>
              <a:t>a. Ich steche um Kreuz Ass zu spielen.</a:t>
            </a:r>
          </a:p>
          <a:p>
            <a:r>
              <a:rPr lang="de-DE" dirty="0" smtClean="0"/>
              <a:t>b. Ich werfe Kreuz 10 ab.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555544" y="5489937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smtClean="0"/>
              <a:t>Partnerabstich </a:t>
            </a:r>
            <a:r>
              <a:rPr lang="de-DE" b="1" dirty="0" smtClean="0"/>
              <a:t>ist </a:t>
            </a:r>
            <a:r>
              <a:rPr lang="de-DE" b="1" dirty="0" smtClean="0">
                <a:solidFill>
                  <a:srgbClr val="FF0000"/>
                </a:solidFill>
              </a:rPr>
              <a:t>meistens </a:t>
            </a:r>
            <a:r>
              <a:rPr lang="de-DE" b="1" dirty="0" smtClean="0"/>
              <a:t>falsc</a:t>
            </a:r>
            <a:r>
              <a:rPr lang="de-DE" dirty="0" smtClean="0"/>
              <a:t>h</a:t>
            </a:r>
            <a:r>
              <a:rPr lang="de-DE" b="1" dirty="0" smtClean="0"/>
              <a:t>. Abwurf von Kreuz Ass gibt falsche Signale (kein Fehlverlierer mehr vorhanden).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562160" y="4189960"/>
            <a:ext cx="6828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Zusatzfrage: Was ist wenn ich auf 3. sitze und nach Abwurf von Pik, Pik  Ass nachkommt:</a:t>
            </a:r>
            <a:br>
              <a:rPr lang="de-DE" dirty="0" smtClean="0"/>
            </a:br>
            <a:r>
              <a:rPr lang="de-DE" dirty="0" smtClean="0"/>
              <a:t>a. Ich steche um Kreuz Ass zu spielen.</a:t>
            </a:r>
          </a:p>
          <a:p>
            <a:r>
              <a:rPr lang="de-DE" dirty="0" smtClean="0"/>
              <a:t>b. </a:t>
            </a:r>
            <a:r>
              <a:rPr lang="de-DE" b="1" dirty="0" smtClean="0"/>
              <a:t>Ich werfe Kreuz 10 ab</a:t>
            </a:r>
            <a:r>
              <a:rPr lang="de-DE" dirty="0" smtClean="0"/>
              <a:t>.</a:t>
            </a:r>
          </a:p>
        </p:txBody>
      </p:sp>
      <p:pic>
        <p:nvPicPr>
          <p:cNvPr id="1026" name="Picture 2" descr="E:\Dropbox\Websites\dokomanne\htmldest\data\Karten\PikAs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64045" y="3065192"/>
            <a:ext cx="561975" cy="847725"/>
          </a:xfrm>
          <a:prstGeom prst="rect">
            <a:avLst/>
          </a:prstGeom>
          <a:noFill/>
        </p:spPr>
      </p:pic>
      <p:pic>
        <p:nvPicPr>
          <p:cNvPr id="1027" name="Picture 3" descr="E:\Dropbox\Websites\dokomanne\htmldest\data\Karten\PikKoenig - Kopie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214920" y="3065192"/>
            <a:ext cx="571500" cy="838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 smtClean="0"/>
              <a:t>Erwartungswerte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72008" y="1164768"/>
            <a:ext cx="2421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chemeClr val="accent4">
                    <a:lumMod val="75000"/>
                  </a:schemeClr>
                </a:solidFill>
              </a:rPr>
              <a:t>Große </a:t>
            </a:r>
            <a:r>
              <a:rPr lang="de-DE" sz="2400" b="1" dirty="0" err="1" smtClean="0">
                <a:solidFill>
                  <a:schemeClr val="accent4">
                    <a:lumMod val="75000"/>
                  </a:schemeClr>
                </a:solidFill>
              </a:rPr>
              <a:t>Reabfrage</a:t>
            </a:r>
            <a:r>
              <a:rPr lang="de-DE" sz="2400" b="1" dirty="0" smtClean="0">
                <a:solidFill>
                  <a:schemeClr val="accent4">
                    <a:lumMod val="75000"/>
                  </a:schemeClr>
                </a:solidFill>
              </a:rPr>
              <a:t>:</a:t>
            </a:r>
            <a:endParaRPr lang="de-DE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099" name="Picture 3" descr="E:\Dropbox\Doppelkopf\Karten\KreuzDam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6969" y="1673315"/>
            <a:ext cx="571500" cy="857250"/>
          </a:xfrm>
          <a:prstGeom prst="rect">
            <a:avLst/>
          </a:prstGeom>
          <a:noFill/>
        </p:spPr>
      </p:pic>
      <p:pic>
        <p:nvPicPr>
          <p:cNvPr id="4101" name="Picture 5" descr="E:\Dropbox\Doppelkopf\Karten\HerzDam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7515" y="1673315"/>
            <a:ext cx="533400" cy="847725"/>
          </a:xfrm>
          <a:prstGeom prst="rect">
            <a:avLst/>
          </a:prstGeom>
          <a:noFill/>
        </p:spPr>
      </p:pic>
      <p:pic>
        <p:nvPicPr>
          <p:cNvPr id="4102" name="Picture 6" descr="E:\Dropbox\Doppelkopf\Karten\KaroDam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58061" y="1673315"/>
            <a:ext cx="571500" cy="857250"/>
          </a:xfrm>
          <a:prstGeom prst="rect">
            <a:avLst/>
          </a:prstGeom>
          <a:noFill/>
        </p:spPr>
      </p:pic>
      <p:pic>
        <p:nvPicPr>
          <p:cNvPr id="4103" name="Picture 7" descr="E:\Dropbox\Doppelkopf\Karten\HerzBub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76707" y="1673315"/>
            <a:ext cx="571500" cy="857250"/>
          </a:xfrm>
          <a:prstGeom prst="rect">
            <a:avLst/>
          </a:prstGeom>
          <a:noFill/>
        </p:spPr>
      </p:pic>
      <p:pic>
        <p:nvPicPr>
          <p:cNvPr id="4104" name="Picture 8" descr="E:\Dropbox\Doppelkopf\Karten\KaroBub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86030" y="1673315"/>
            <a:ext cx="561975" cy="847725"/>
          </a:xfrm>
          <a:prstGeom prst="rect">
            <a:avLst/>
          </a:prstGeom>
          <a:noFill/>
        </p:spPr>
      </p:pic>
      <p:pic>
        <p:nvPicPr>
          <p:cNvPr id="4107" name="Picture 11" descr="E:\Dropbox\Doppelkopf\Karten\PikZeh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04472" y="1673315"/>
            <a:ext cx="552450" cy="847725"/>
          </a:xfrm>
          <a:prstGeom prst="rect">
            <a:avLst/>
          </a:prstGeom>
          <a:noFill/>
        </p:spPr>
      </p:pic>
      <p:pic>
        <p:nvPicPr>
          <p:cNvPr id="5122" name="Picture 2" descr="E:\Dropbox\Doppelkopf\Karten\KreuzZeh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95151" y="1673315"/>
            <a:ext cx="571500" cy="857250"/>
          </a:xfrm>
          <a:prstGeom prst="rect">
            <a:avLst/>
          </a:prstGeom>
          <a:noFill/>
        </p:spPr>
      </p:pic>
      <p:pic>
        <p:nvPicPr>
          <p:cNvPr id="5124" name="Picture 4" descr="E:\Dropbox\Doppelkopf\Karten\HerzDam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6292" y="1673315"/>
            <a:ext cx="533400" cy="847725"/>
          </a:xfrm>
          <a:prstGeom prst="rect">
            <a:avLst/>
          </a:prstGeom>
          <a:noFill/>
        </p:spPr>
      </p:pic>
      <p:pic>
        <p:nvPicPr>
          <p:cNvPr id="5126" name="Picture 6" descr="E:\Dropbox\Doppelkopf\Karten\KreuzAs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685828" y="1673315"/>
            <a:ext cx="571500" cy="857250"/>
          </a:xfrm>
          <a:prstGeom prst="rect">
            <a:avLst/>
          </a:prstGeom>
          <a:noFill/>
        </p:spPr>
      </p:pic>
      <p:pic>
        <p:nvPicPr>
          <p:cNvPr id="5127" name="Picture 7" descr="E:\Dropbox\Doppelkopf\Karten\KaroDam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8738" y="1673315"/>
            <a:ext cx="571500" cy="857250"/>
          </a:xfrm>
          <a:prstGeom prst="rect">
            <a:avLst/>
          </a:prstGeom>
          <a:noFill/>
        </p:spPr>
      </p:pic>
      <p:pic>
        <p:nvPicPr>
          <p:cNvPr id="5128" name="Picture 8" descr="E:\Dropbox\Doppelkopf\Karten\KreuzBub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67384" y="1673315"/>
            <a:ext cx="571500" cy="838200"/>
          </a:xfrm>
          <a:prstGeom prst="rect">
            <a:avLst/>
          </a:prstGeom>
          <a:noFill/>
        </p:spPr>
      </p:pic>
      <p:pic>
        <p:nvPicPr>
          <p:cNvPr id="5129" name="Picture 9" descr="E:\Dropbox\Doppelkopf\Karten\HerzZehn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87646" y="1673315"/>
            <a:ext cx="571500" cy="857250"/>
          </a:xfrm>
          <a:prstGeom prst="rect">
            <a:avLst/>
          </a:prstGeom>
          <a:noFill/>
        </p:spPr>
      </p:pic>
      <p:sp>
        <p:nvSpPr>
          <p:cNvPr id="21" name="Textfeld 20"/>
          <p:cNvSpPr txBox="1"/>
          <p:nvPr/>
        </p:nvSpPr>
        <p:spPr>
          <a:xfrm>
            <a:off x="268936" y="2991760"/>
            <a:ext cx="86409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de-DE" dirty="0" smtClean="0"/>
              <a:t>Der Pik könnte bei schlechtem Sitz sofort überstochen werden, es ist immerhin das 2. As vom Partner wohlgemerkt nach vorgespieltem Herz-As.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Das Kreuz-As wird von Kontra im ersten Lauf gestochen, dann sind beide Kreuzläufe verloren.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Ich habe gar keine echten Fehlverlierer mehr (anstatt ca. 30 Augen im 2. Kreuzlauf) und mein Partner wird nach 2 Abwürfen in der Regel mit Trumpf forstsetzen wollen, sitzt die </a:t>
            </a:r>
            <a:r>
              <a:rPr lang="de-DE" dirty="0" err="1" smtClean="0"/>
              <a:t>Dulle</a:t>
            </a:r>
            <a:r>
              <a:rPr lang="de-DE" dirty="0" smtClean="0"/>
              <a:t> vor mir und wird sie einmal gelegt, auch gut mit dem </a:t>
            </a:r>
            <a:r>
              <a:rPr lang="de-DE" dirty="0" err="1" smtClean="0"/>
              <a:t>Dullenstich</a:t>
            </a:r>
            <a:r>
              <a:rPr lang="de-DE" dirty="0" smtClean="0"/>
              <a:t> und dem anschließend gezogenen Kreuz-As hat der Gegner noch nicht einmal 60 Augen und seine Chance in diesem Spiel 90 Augen zu erzielen, sinkt nahezu auf den Nullpunkt.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Falls, das ist jetzt Wunschdenken, aber falls mein Partner mir 3. eine </a:t>
            </a:r>
            <a:r>
              <a:rPr lang="de-DE" dirty="0" err="1" smtClean="0"/>
              <a:t>Dulle</a:t>
            </a:r>
            <a:r>
              <a:rPr lang="de-DE" dirty="0" smtClean="0"/>
              <a:t> noch anzeigen kann, nähere ich mich einem Schwarzspiel, also warum sollte ich meinen Partner in seiner Spielfolge unterbrechen wollen? </a:t>
            </a:r>
          </a:p>
          <a:p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282584" y="2603504"/>
            <a:ext cx="596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Argumentationslinie von Leif Kannenberg zu diesem Problem: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 smtClean="0"/>
              <a:t>Erwartungswerte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467544" y="1628801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chemeClr val="accent4">
                    <a:lumMod val="75000"/>
                  </a:schemeClr>
                </a:solidFill>
              </a:rPr>
              <a:t>Verliererrechnung</a:t>
            </a:r>
            <a:endParaRPr lang="de-DE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484960" y="2675559"/>
            <a:ext cx="79208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1" i="1" dirty="0" smtClean="0"/>
              <a:t>Ganze Verlierer:</a:t>
            </a:r>
          </a:p>
          <a:p>
            <a:r>
              <a:rPr lang="de-DE" sz="2000" dirty="0" smtClean="0"/>
              <a:t>Jede fehlende Herz 10 und die erste Karte von Pik/Kreuz (außer angespieltes As bzw. Doppelasse).</a:t>
            </a:r>
          </a:p>
          <a:p>
            <a:r>
              <a:rPr lang="de-DE" sz="2000" i="1" dirty="0" smtClean="0"/>
              <a:t/>
            </a:r>
            <a:br>
              <a:rPr lang="de-DE" sz="2000" i="1" dirty="0" smtClean="0"/>
            </a:br>
            <a:r>
              <a:rPr lang="de-DE" sz="2000" b="1" i="1" dirty="0" smtClean="0"/>
              <a:t>Halbe Verlierer:</a:t>
            </a:r>
          </a:p>
          <a:p>
            <a:r>
              <a:rPr lang="de-DE" sz="2000" dirty="0" smtClean="0"/>
              <a:t>Jede fehlende Kreuz Dame (Pik Dame bei KONTRA-Ansagen bzw. 2 Pik Damen bei RE-Ansagen),</a:t>
            </a:r>
          </a:p>
          <a:p>
            <a:r>
              <a:rPr lang="de-DE" sz="2000" dirty="0" smtClean="0"/>
              <a:t>die zweite Karte von Kreuz/Pik, die erste Karte von Herz, Doppelasse und angespieltes As.</a:t>
            </a:r>
            <a:endParaRPr lang="de-DE" sz="2000" dirty="0"/>
          </a:p>
        </p:txBody>
      </p:sp>
      <p:sp>
        <p:nvSpPr>
          <p:cNvPr id="5" name="Rechteck 4"/>
          <p:cNvSpPr/>
          <p:nvPr/>
        </p:nvSpPr>
        <p:spPr>
          <a:xfrm>
            <a:off x="475080" y="5596272"/>
            <a:ext cx="7056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smtClean="0"/>
              <a:t>Ein starkes Blatt sollte maximal 4 Verlierer besitzen und mit einem solchen Blatt kann Re vorab angesagt werden.</a:t>
            </a:r>
            <a:endParaRPr lang="de-DE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67544" y="2132856"/>
            <a:ext cx="5708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Voraussetzung: 8+ Trumpf (Trumpflänge) und Trumpfstärke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 smtClean="0"/>
              <a:t>Erwartungswerte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72008" y="1533264"/>
            <a:ext cx="2487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chemeClr val="accent4">
                    <a:lumMod val="75000"/>
                  </a:schemeClr>
                </a:solidFill>
              </a:rPr>
              <a:t>Verliererrechnung</a:t>
            </a:r>
            <a:endParaRPr lang="de-DE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050" name="Picture 2" descr="E:\Dropbox\Doppelkopf\Karten\HerzZeh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128131"/>
            <a:ext cx="571500" cy="857250"/>
          </a:xfrm>
          <a:prstGeom prst="rect">
            <a:avLst/>
          </a:prstGeom>
          <a:noFill/>
        </p:spPr>
      </p:pic>
      <p:pic>
        <p:nvPicPr>
          <p:cNvPr id="2051" name="Picture 3" descr="E:\Dropbox\Doppelkopf\Karten\KreuzDam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6065" y="2128131"/>
            <a:ext cx="571500" cy="857250"/>
          </a:xfrm>
          <a:prstGeom prst="rect">
            <a:avLst/>
          </a:prstGeom>
          <a:noFill/>
        </p:spPr>
      </p:pic>
      <p:pic>
        <p:nvPicPr>
          <p:cNvPr id="2054" name="Picture 6" descr="E:\Dropbox\Doppelkopf\Karten\HerzDam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96594" y="2128131"/>
            <a:ext cx="533400" cy="847725"/>
          </a:xfrm>
          <a:prstGeom prst="rect">
            <a:avLst/>
          </a:prstGeom>
          <a:noFill/>
        </p:spPr>
      </p:pic>
      <p:pic>
        <p:nvPicPr>
          <p:cNvPr id="2055" name="Picture 7" descr="E:\Dropbox\Doppelkopf\Karten\HerzDam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59023" y="2128131"/>
            <a:ext cx="533400" cy="847725"/>
          </a:xfrm>
          <a:prstGeom prst="rect">
            <a:avLst/>
          </a:prstGeom>
          <a:noFill/>
        </p:spPr>
      </p:pic>
      <p:pic>
        <p:nvPicPr>
          <p:cNvPr id="2056" name="Picture 8" descr="E:\Dropbox\Doppelkopf\Karten\KreuzBub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21452" y="2128131"/>
            <a:ext cx="571500" cy="838200"/>
          </a:xfrm>
          <a:prstGeom prst="rect">
            <a:avLst/>
          </a:prstGeom>
          <a:noFill/>
        </p:spPr>
      </p:pic>
      <p:pic>
        <p:nvPicPr>
          <p:cNvPr id="2057" name="Picture 9" descr="E:\Dropbox\Doppelkopf\Karten\PikBub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21981" y="2128131"/>
            <a:ext cx="571500" cy="847725"/>
          </a:xfrm>
          <a:prstGeom prst="rect">
            <a:avLst/>
          </a:prstGeom>
          <a:noFill/>
        </p:spPr>
      </p:pic>
      <p:pic>
        <p:nvPicPr>
          <p:cNvPr id="2058" name="Picture 10" descr="E:\Dropbox\Doppelkopf\Karten\KaroBube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23039" y="2128131"/>
            <a:ext cx="561975" cy="847725"/>
          </a:xfrm>
          <a:prstGeom prst="rect">
            <a:avLst/>
          </a:prstGeom>
          <a:noFill/>
        </p:spPr>
      </p:pic>
      <p:pic>
        <p:nvPicPr>
          <p:cNvPr id="2059" name="Picture 11" descr="E:\Dropbox\Doppelkopf\Karten\KaroZeh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114043" y="2128131"/>
            <a:ext cx="552450" cy="847725"/>
          </a:xfrm>
          <a:prstGeom prst="rect">
            <a:avLst/>
          </a:prstGeom>
          <a:noFill/>
        </p:spPr>
      </p:pic>
      <p:pic>
        <p:nvPicPr>
          <p:cNvPr id="2060" name="Picture 12" descr="E:\Dropbox\Doppelkopf\Karten\PikAs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695522" y="2128131"/>
            <a:ext cx="561975" cy="847725"/>
          </a:xfrm>
          <a:prstGeom prst="rect">
            <a:avLst/>
          </a:prstGeom>
          <a:noFill/>
        </p:spPr>
      </p:pic>
      <p:pic>
        <p:nvPicPr>
          <p:cNvPr id="2061" name="Picture 13" descr="E:\Dropbox\Doppelkopf\Karten\PikNeun - Kopi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86526" y="2128131"/>
            <a:ext cx="571500" cy="857250"/>
          </a:xfrm>
          <a:prstGeom prst="rect">
            <a:avLst/>
          </a:prstGeom>
          <a:noFill/>
        </p:spPr>
      </p:pic>
      <p:pic>
        <p:nvPicPr>
          <p:cNvPr id="2062" name="Picture 14" descr="E:\Dropbox\Doppelkopf\Karten\HerzKoenig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887056" y="2128131"/>
            <a:ext cx="561975" cy="847725"/>
          </a:xfrm>
          <a:prstGeom prst="rect">
            <a:avLst/>
          </a:prstGeom>
          <a:noFill/>
        </p:spPr>
      </p:pic>
      <p:pic>
        <p:nvPicPr>
          <p:cNvPr id="19" name="Picture 9" descr="E:\Dropbox\Doppelkopf\Karten\PikBub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2510" y="2128131"/>
            <a:ext cx="571500" cy="847725"/>
          </a:xfrm>
          <a:prstGeom prst="rect">
            <a:avLst/>
          </a:prstGeom>
          <a:noFill/>
        </p:spPr>
      </p:pic>
      <p:sp>
        <p:nvSpPr>
          <p:cNvPr id="20" name="Textfeld 19"/>
          <p:cNvSpPr txBox="1"/>
          <p:nvPr/>
        </p:nvSpPr>
        <p:spPr>
          <a:xfrm>
            <a:off x="340944" y="3142709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Ganze Verlierer: </a:t>
            </a:r>
            <a:r>
              <a:rPr lang="de-DE" dirty="0" err="1" smtClean="0"/>
              <a:t>Dulle</a:t>
            </a:r>
            <a:r>
              <a:rPr lang="de-DE" dirty="0" smtClean="0"/>
              <a:t>, Pik Ass</a:t>
            </a:r>
          </a:p>
          <a:p>
            <a:r>
              <a:rPr lang="de-DE" dirty="0" smtClean="0"/>
              <a:t>Halbe Verlierer: Beide </a:t>
            </a:r>
            <a:r>
              <a:rPr lang="de-DE" dirty="0" err="1" smtClean="0"/>
              <a:t>Pikdamen</a:t>
            </a:r>
            <a:r>
              <a:rPr lang="de-DE" dirty="0" smtClean="0"/>
              <a:t>, Pik 9 und Herz König</a:t>
            </a:r>
          </a:p>
          <a:p>
            <a:r>
              <a:rPr lang="de-DE" dirty="0" smtClean="0"/>
              <a:t>3,5 Verlierer</a:t>
            </a:r>
            <a:endParaRPr lang="de-DE" dirty="0"/>
          </a:p>
        </p:txBody>
      </p:sp>
      <p:pic>
        <p:nvPicPr>
          <p:cNvPr id="22" name="Picture 3" descr="E:\Dropbox\Doppelkopf\Karten\KreuzDam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5368" y="4077072"/>
            <a:ext cx="571500" cy="857250"/>
          </a:xfrm>
          <a:prstGeom prst="rect">
            <a:avLst/>
          </a:prstGeom>
          <a:noFill/>
        </p:spPr>
      </p:pic>
      <p:pic>
        <p:nvPicPr>
          <p:cNvPr id="23" name="Picture 6" descr="E:\Dropbox\Doppelkopf\Karten\HerzDam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40701" y="4077072"/>
            <a:ext cx="533400" cy="847725"/>
          </a:xfrm>
          <a:prstGeom prst="rect">
            <a:avLst/>
          </a:prstGeom>
          <a:noFill/>
        </p:spPr>
      </p:pic>
      <p:pic>
        <p:nvPicPr>
          <p:cNvPr id="27" name="Picture 10" descr="E:\Dropbox\Doppelkopf\Karten\KaroBube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09888" y="4077072"/>
            <a:ext cx="561975" cy="847725"/>
          </a:xfrm>
          <a:prstGeom prst="rect">
            <a:avLst/>
          </a:prstGeom>
          <a:noFill/>
        </p:spPr>
      </p:pic>
      <p:pic>
        <p:nvPicPr>
          <p:cNvPr id="28" name="Picture 11" descr="E:\Dropbox\Doppelkopf\Karten\KaroZeh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95696" y="4077072"/>
            <a:ext cx="552450" cy="847725"/>
          </a:xfrm>
          <a:prstGeom prst="rect">
            <a:avLst/>
          </a:prstGeom>
          <a:noFill/>
        </p:spPr>
      </p:pic>
      <p:pic>
        <p:nvPicPr>
          <p:cNvPr id="30" name="Picture 13" descr="E:\Dropbox\Doppelkopf\Karten\PikNeun - Kopi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948264" y="4077072"/>
            <a:ext cx="571500" cy="857250"/>
          </a:xfrm>
          <a:prstGeom prst="rect">
            <a:avLst/>
          </a:prstGeom>
          <a:noFill/>
        </p:spPr>
      </p:pic>
      <p:pic>
        <p:nvPicPr>
          <p:cNvPr id="2063" name="Picture 15" descr="E:\Dropbox\Doppelkopf\Karten\PikDame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047797" y="4077072"/>
            <a:ext cx="561975" cy="828675"/>
          </a:xfrm>
          <a:prstGeom prst="rect">
            <a:avLst/>
          </a:prstGeom>
          <a:noFill/>
        </p:spPr>
      </p:pic>
      <p:pic>
        <p:nvPicPr>
          <p:cNvPr id="2064" name="Picture 16" descr="E:\Dropbox\Doppelkopf\Karten\KaroDame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05030" y="4077072"/>
            <a:ext cx="571500" cy="857250"/>
          </a:xfrm>
          <a:prstGeom prst="rect">
            <a:avLst/>
          </a:prstGeom>
          <a:noFill/>
        </p:spPr>
      </p:pic>
      <p:pic>
        <p:nvPicPr>
          <p:cNvPr id="2065" name="Picture 17" descr="E:\Dropbox\Doppelkopf\Karten\HerzBube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07459" y="4077072"/>
            <a:ext cx="571500" cy="857250"/>
          </a:xfrm>
          <a:prstGeom prst="rect">
            <a:avLst/>
          </a:prstGeom>
          <a:noFill/>
        </p:spPr>
      </p:pic>
      <p:pic>
        <p:nvPicPr>
          <p:cNvPr id="2066" name="Picture 18" descr="E:\Dropbox\Doppelkopf\Karten\KaroAs - Kopie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002792" y="4077072"/>
            <a:ext cx="561975" cy="838200"/>
          </a:xfrm>
          <a:prstGeom prst="rect">
            <a:avLst/>
          </a:prstGeom>
          <a:noFill/>
        </p:spPr>
      </p:pic>
      <p:pic>
        <p:nvPicPr>
          <p:cNvPr id="2067" name="Picture 19" descr="E:\Dropbox\Doppelkopf\Karten\KaroNeun.pn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179075" y="4077072"/>
            <a:ext cx="571500" cy="857250"/>
          </a:xfrm>
          <a:prstGeom prst="rect">
            <a:avLst/>
          </a:prstGeom>
          <a:noFill/>
        </p:spPr>
      </p:pic>
      <p:pic>
        <p:nvPicPr>
          <p:cNvPr id="2068" name="Picture 20" descr="E:\Dropbox\Doppelkopf\Karten\PikZehn.pn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5781504" y="4077072"/>
            <a:ext cx="552450" cy="847725"/>
          </a:xfrm>
          <a:prstGeom prst="rect">
            <a:avLst/>
          </a:prstGeom>
          <a:noFill/>
        </p:spPr>
      </p:pic>
      <p:pic>
        <p:nvPicPr>
          <p:cNvPr id="39" name="Picture 20" descr="E:\Dropbox\Doppelkopf\Karten\PikZehn.pn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364883" y="4077072"/>
            <a:ext cx="552450" cy="847725"/>
          </a:xfrm>
          <a:prstGeom prst="rect">
            <a:avLst/>
          </a:prstGeom>
          <a:noFill/>
        </p:spPr>
      </p:pic>
      <p:sp>
        <p:nvSpPr>
          <p:cNvPr id="40" name="Textfeld 39"/>
          <p:cNvSpPr txBox="1"/>
          <p:nvPr/>
        </p:nvSpPr>
        <p:spPr>
          <a:xfrm>
            <a:off x="372008" y="51571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Ganze Verlierer: Beide </a:t>
            </a:r>
            <a:r>
              <a:rPr lang="de-DE" dirty="0" err="1" smtClean="0"/>
              <a:t>Dullen</a:t>
            </a:r>
            <a:r>
              <a:rPr lang="de-DE" dirty="0" smtClean="0"/>
              <a:t>, Pik 10 </a:t>
            </a:r>
          </a:p>
          <a:p>
            <a:r>
              <a:rPr lang="de-DE" dirty="0" smtClean="0"/>
              <a:t>Halbe Verlierer: Pik 10</a:t>
            </a:r>
          </a:p>
          <a:p>
            <a:r>
              <a:rPr lang="de-DE" dirty="0" smtClean="0"/>
              <a:t>3,5 Verlierer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 smtClean="0"/>
              <a:t>Erwartungswerte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72008" y="1533264"/>
            <a:ext cx="2487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chemeClr val="accent4">
                    <a:lumMod val="75000"/>
                  </a:schemeClr>
                </a:solidFill>
              </a:rPr>
              <a:t>Verliererrechnung</a:t>
            </a:r>
            <a:endParaRPr lang="de-DE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050" name="Picture 2" descr="E:\Dropbox\Doppelkopf\Karten\HerzZeh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119208"/>
            <a:ext cx="571500" cy="857250"/>
          </a:xfrm>
          <a:prstGeom prst="rect">
            <a:avLst/>
          </a:prstGeom>
          <a:noFill/>
        </p:spPr>
      </p:pic>
      <p:pic>
        <p:nvPicPr>
          <p:cNvPr id="2051" name="Picture 3" descr="E:\Dropbox\Doppelkopf\Karten\KreuzDam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1471" y="2119208"/>
            <a:ext cx="571500" cy="857250"/>
          </a:xfrm>
          <a:prstGeom prst="rect">
            <a:avLst/>
          </a:prstGeom>
          <a:noFill/>
        </p:spPr>
      </p:pic>
      <p:pic>
        <p:nvPicPr>
          <p:cNvPr id="2058" name="Picture 10" descr="E:\Dropbox\Doppelkopf\Karten\KaroBub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9751" y="2119208"/>
            <a:ext cx="561975" cy="847725"/>
          </a:xfrm>
          <a:prstGeom prst="rect">
            <a:avLst/>
          </a:prstGeom>
          <a:noFill/>
        </p:spPr>
      </p:pic>
      <p:pic>
        <p:nvPicPr>
          <p:cNvPr id="2059" name="Picture 11" descr="E:\Dropbox\Doppelkopf\Karten\KaroZeh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33046" y="2119208"/>
            <a:ext cx="552450" cy="847725"/>
          </a:xfrm>
          <a:prstGeom prst="rect">
            <a:avLst/>
          </a:prstGeom>
          <a:noFill/>
        </p:spPr>
      </p:pic>
      <p:sp>
        <p:nvSpPr>
          <p:cNvPr id="20" name="Textfeld 19"/>
          <p:cNvSpPr txBox="1"/>
          <p:nvPr/>
        </p:nvSpPr>
        <p:spPr>
          <a:xfrm>
            <a:off x="340944" y="3142709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Ganze Verlierer: </a:t>
            </a:r>
            <a:r>
              <a:rPr lang="de-DE" dirty="0" err="1" smtClean="0"/>
              <a:t>Dulle</a:t>
            </a:r>
            <a:r>
              <a:rPr lang="de-DE" dirty="0" smtClean="0"/>
              <a:t>,  Kreuz Ass</a:t>
            </a:r>
          </a:p>
          <a:p>
            <a:r>
              <a:rPr lang="de-DE" dirty="0" smtClean="0"/>
              <a:t>Halbe Verlierer: Kreuz 9, Doppel Herz Ass</a:t>
            </a:r>
          </a:p>
          <a:p>
            <a:r>
              <a:rPr lang="de-DE" dirty="0" smtClean="0"/>
              <a:t>3 Verlierer</a:t>
            </a:r>
            <a:endParaRPr lang="de-DE" dirty="0"/>
          </a:p>
        </p:txBody>
      </p:sp>
      <p:pic>
        <p:nvPicPr>
          <p:cNvPr id="22" name="Picture 3" descr="E:\Dropbox\Doppelkopf\Karten\KreuzDam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25332" y="4077072"/>
            <a:ext cx="571500" cy="857250"/>
          </a:xfrm>
          <a:prstGeom prst="rect">
            <a:avLst/>
          </a:prstGeom>
          <a:noFill/>
        </p:spPr>
      </p:pic>
      <p:pic>
        <p:nvPicPr>
          <p:cNvPr id="23" name="Picture 6" descr="E:\Dropbox\Doppelkopf\Karten\HerzDam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17874" y="4077072"/>
            <a:ext cx="533400" cy="847725"/>
          </a:xfrm>
          <a:prstGeom prst="rect">
            <a:avLst/>
          </a:prstGeom>
          <a:noFill/>
        </p:spPr>
      </p:pic>
      <p:pic>
        <p:nvPicPr>
          <p:cNvPr id="27" name="Picture 10" descr="E:\Dropbox\Doppelkopf\Karten\KaroBub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49942" y="4077072"/>
            <a:ext cx="561975" cy="847725"/>
          </a:xfrm>
          <a:prstGeom prst="rect">
            <a:avLst/>
          </a:prstGeom>
          <a:noFill/>
        </p:spPr>
      </p:pic>
      <p:pic>
        <p:nvPicPr>
          <p:cNvPr id="28" name="Picture 11" descr="E:\Dropbox\Doppelkopf\Karten\KaroZeh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32959" y="4077072"/>
            <a:ext cx="552450" cy="847725"/>
          </a:xfrm>
          <a:prstGeom prst="rect">
            <a:avLst/>
          </a:prstGeom>
          <a:noFill/>
        </p:spPr>
      </p:pic>
      <p:pic>
        <p:nvPicPr>
          <p:cNvPr id="2064" name="Picture 16" descr="E:\Dropbox\Doppelkopf\Karten\KaroDame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72316" y="4077072"/>
            <a:ext cx="571500" cy="857250"/>
          </a:xfrm>
          <a:prstGeom prst="rect">
            <a:avLst/>
          </a:prstGeom>
          <a:noFill/>
        </p:spPr>
      </p:pic>
      <p:pic>
        <p:nvPicPr>
          <p:cNvPr id="2065" name="Picture 17" descr="E:\Dropbox\Doppelkopf\Karten\HerzBub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57400" y="4077072"/>
            <a:ext cx="571500" cy="857250"/>
          </a:xfrm>
          <a:prstGeom prst="rect">
            <a:avLst/>
          </a:prstGeom>
          <a:noFill/>
        </p:spPr>
      </p:pic>
      <p:sp>
        <p:nvSpPr>
          <p:cNvPr id="40" name="Textfeld 39"/>
          <p:cNvSpPr txBox="1"/>
          <p:nvPr/>
        </p:nvSpPr>
        <p:spPr>
          <a:xfrm>
            <a:off x="372008" y="51571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Ganze Verlierer: Pik Ass, Pik König</a:t>
            </a:r>
          </a:p>
          <a:p>
            <a:r>
              <a:rPr lang="de-DE" dirty="0" smtClean="0"/>
              <a:t>Halbe Verlierer: Beide Pik Damen, Kreuz König</a:t>
            </a:r>
          </a:p>
          <a:p>
            <a:r>
              <a:rPr lang="de-DE" dirty="0" smtClean="0"/>
              <a:t>3 Verlierer</a:t>
            </a:r>
            <a:endParaRPr lang="de-DE" dirty="0"/>
          </a:p>
        </p:txBody>
      </p:sp>
      <p:pic>
        <p:nvPicPr>
          <p:cNvPr id="31" name="Picture 15" descr="E:\Dropbox\Doppelkopf\Karten\PikDame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587406" y="2119208"/>
            <a:ext cx="561975" cy="828675"/>
          </a:xfrm>
          <a:prstGeom prst="rect">
            <a:avLst/>
          </a:prstGeom>
          <a:noFill/>
        </p:spPr>
      </p:pic>
      <p:pic>
        <p:nvPicPr>
          <p:cNvPr id="32" name="Picture 16" descr="E:\Dropbox\Doppelkopf\Karten\KaroDame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73816" y="2119208"/>
            <a:ext cx="571500" cy="857250"/>
          </a:xfrm>
          <a:prstGeom prst="rect">
            <a:avLst/>
          </a:prstGeom>
          <a:noFill/>
        </p:spPr>
      </p:pic>
      <p:pic>
        <p:nvPicPr>
          <p:cNvPr id="33" name="Picture 11" descr="E:\Dropbox\Doppelkopf\Karten\KaroZeh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6161" y="2119208"/>
            <a:ext cx="552450" cy="847725"/>
          </a:xfrm>
          <a:prstGeom prst="rect">
            <a:avLst/>
          </a:prstGeom>
          <a:noFill/>
        </p:spPr>
      </p:pic>
      <p:pic>
        <p:nvPicPr>
          <p:cNvPr id="3074" name="Picture 2" descr="E:\Dropbox\Doppelkopf\Karten\KaroKoeni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09931" y="2119208"/>
            <a:ext cx="571500" cy="857250"/>
          </a:xfrm>
          <a:prstGeom prst="rect">
            <a:avLst/>
          </a:prstGeom>
          <a:noFill/>
        </p:spPr>
      </p:pic>
      <p:pic>
        <p:nvPicPr>
          <p:cNvPr id="3075" name="Picture 3" descr="E:\Dropbox\Doppelkopf\Karten\KreuzAs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105866" y="2119208"/>
            <a:ext cx="571500" cy="857250"/>
          </a:xfrm>
          <a:prstGeom prst="rect">
            <a:avLst/>
          </a:prstGeom>
          <a:noFill/>
        </p:spPr>
      </p:pic>
      <p:pic>
        <p:nvPicPr>
          <p:cNvPr id="3076" name="Picture 4" descr="E:\Dropbox\Doppelkopf\Karten\KreuzNeun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701801" y="2119208"/>
            <a:ext cx="571500" cy="847725"/>
          </a:xfrm>
          <a:prstGeom prst="rect">
            <a:avLst/>
          </a:prstGeom>
          <a:noFill/>
        </p:spPr>
      </p:pic>
      <p:pic>
        <p:nvPicPr>
          <p:cNvPr id="3077" name="Picture 5" descr="E:\Dropbox\Doppelkopf\Karten\HerzAs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97736" y="2119208"/>
            <a:ext cx="571500" cy="857250"/>
          </a:xfrm>
          <a:prstGeom prst="rect">
            <a:avLst/>
          </a:prstGeom>
          <a:noFill/>
        </p:spPr>
      </p:pic>
      <p:pic>
        <p:nvPicPr>
          <p:cNvPr id="37" name="Picture 5" descr="E:\Dropbox\Doppelkopf\Karten\HerzAs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893672" y="2119208"/>
            <a:ext cx="571500" cy="857250"/>
          </a:xfrm>
          <a:prstGeom prst="rect">
            <a:avLst/>
          </a:prstGeom>
          <a:noFill/>
        </p:spPr>
      </p:pic>
      <p:pic>
        <p:nvPicPr>
          <p:cNvPr id="38" name="Picture 2" descr="E:\Dropbox\Doppelkopf\Karten\HerzZeh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0248" y="4077072"/>
            <a:ext cx="571500" cy="857250"/>
          </a:xfrm>
          <a:prstGeom prst="rect">
            <a:avLst/>
          </a:prstGeom>
          <a:noFill/>
        </p:spPr>
      </p:pic>
      <p:pic>
        <p:nvPicPr>
          <p:cNvPr id="41" name="Picture 2" descr="E:\Dropbox\Doppelkopf\Karten\HerzZeh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2790" y="4077072"/>
            <a:ext cx="571500" cy="857250"/>
          </a:xfrm>
          <a:prstGeom prst="rect">
            <a:avLst/>
          </a:prstGeom>
          <a:noFill/>
        </p:spPr>
      </p:pic>
      <p:pic>
        <p:nvPicPr>
          <p:cNvPr id="3078" name="Picture 6" descr="E:\Dropbox\Doppelkopf\Karten\KreuzBube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364858" y="4077072"/>
            <a:ext cx="571500" cy="838200"/>
          </a:xfrm>
          <a:prstGeom prst="rect">
            <a:avLst/>
          </a:prstGeom>
          <a:noFill/>
        </p:spPr>
      </p:pic>
      <p:pic>
        <p:nvPicPr>
          <p:cNvPr id="42" name="Picture 3" descr="E:\Dropbox\Doppelkopf\Karten\KreuzAs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706451" y="4077072"/>
            <a:ext cx="571500" cy="857250"/>
          </a:xfrm>
          <a:prstGeom prst="rect">
            <a:avLst/>
          </a:prstGeom>
          <a:noFill/>
        </p:spPr>
      </p:pic>
      <p:pic>
        <p:nvPicPr>
          <p:cNvPr id="3079" name="Picture 7" descr="E:\Dropbox\Doppelkopf\Karten\KreuzKoenig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298993" y="4077072"/>
            <a:ext cx="552450" cy="847725"/>
          </a:xfrm>
          <a:prstGeom prst="rect">
            <a:avLst/>
          </a:prstGeom>
          <a:noFill/>
        </p:spPr>
      </p:pic>
      <p:pic>
        <p:nvPicPr>
          <p:cNvPr id="3080" name="Picture 8" descr="E:\Dropbox\Doppelkopf\Karten\PikKoenig - Kopie.pn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872488" y="4077072"/>
            <a:ext cx="571500" cy="83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 smtClean="0"/>
              <a:t>Erwartungswerte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72008" y="1533264"/>
            <a:ext cx="51654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chemeClr val="accent4">
                    <a:lumMod val="75000"/>
                  </a:schemeClr>
                </a:solidFill>
              </a:rPr>
              <a:t>Verliererrechnung – bei großer Abfrage</a:t>
            </a:r>
            <a:endParaRPr lang="de-DE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372008" y="2142736"/>
            <a:ext cx="83529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smtClean="0"/>
              <a:t>Abgefragt werden soll, wenn eines der folgenden Vorteile bestehen:</a:t>
            </a:r>
            <a:br>
              <a:rPr lang="de-DE" b="1" dirty="0" smtClean="0"/>
            </a:br>
            <a:endParaRPr lang="de-DE" b="1" dirty="0" smtClean="0"/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 Abwurf eines Fehlverlierers in einer anderen als der angespielten Farbe</a:t>
            </a:r>
          </a:p>
          <a:p>
            <a:r>
              <a:rPr lang="de-DE" dirty="0" smtClean="0"/>
              <a:t>  (Abwurf sollte Singleton sein).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 Bedienen mit erkennbaren Singleton</a:t>
            </a:r>
          </a:p>
          <a:p>
            <a:r>
              <a:rPr lang="de-DE" dirty="0" smtClean="0"/>
              <a:t>  (K oder 9, meist an Position 4, fordert das Nachspiel der Farbe).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 Verhindern der Verschwendung eines hohen Trumpfes</a:t>
            </a:r>
          </a:p>
          <a:p>
            <a:r>
              <a:rPr lang="de-DE" dirty="0" smtClean="0"/>
              <a:t>  (an Position 3, wenn zwei kleine Trumpf liegen).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 Abwurf einer Stehkarte (zeigt Partner ein 0-Fehlverliererblatt = wichtige Information).</a:t>
            </a:r>
            <a:endParaRPr lang="de-DE" dirty="0"/>
          </a:p>
        </p:txBody>
      </p:sp>
      <p:sp>
        <p:nvSpPr>
          <p:cNvPr id="34" name="Textfeld 33"/>
          <p:cNvSpPr txBox="1"/>
          <p:nvPr/>
        </p:nvSpPr>
        <p:spPr>
          <a:xfrm>
            <a:off x="385656" y="4863048"/>
            <a:ext cx="6962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Wichtig: Nach Abwurf sollte das Blatt nur noch 2-2,5 Verlierer besitzen.</a:t>
            </a:r>
            <a:endParaRPr lang="de-D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 smtClean="0"/>
              <a:t>Erwartungswerte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72008" y="1533264"/>
            <a:ext cx="51654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chemeClr val="accent4">
                    <a:lumMod val="75000"/>
                  </a:schemeClr>
                </a:solidFill>
              </a:rPr>
              <a:t>Verliererrechnung – bei großer Abfrage</a:t>
            </a:r>
            <a:endParaRPr lang="de-DE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372008" y="2142736"/>
            <a:ext cx="83529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smtClean="0"/>
              <a:t>Exkurs: Nachspiel, wenn von 2. auf 1. abgefragt wird</a:t>
            </a:r>
            <a:br>
              <a:rPr lang="de-DE" b="1" dirty="0" smtClean="0"/>
            </a:br>
            <a:endParaRPr lang="de-DE" b="1" dirty="0" smtClean="0"/>
          </a:p>
          <a:p>
            <a:r>
              <a:rPr lang="de-DE" dirty="0" smtClean="0"/>
              <a:t>Es wird immer die „dritte Farbe“ Nachgespielt. Begründung: Die „Abfragefarbe“ ist frei, der Abwurf ist in der Regel ein Singleton. Damit kann jetzt die noch ausstehende Farbe geklärt werden.</a:t>
            </a:r>
          </a:p>
          <a:p>
            <a:endParaRPr lang="de-DE" dirty="0" smtClean="0"/>
          </a:p>
          <a:p>
            <a:r>
              <a:rPr lang="de-DE" dirty="0" smtClean="0"/>
              <a:t>Es soll außerdem dementsprechend abgeworfen werden.</a:t>
            </a:r>
            <a:endParaRPr lang="de-DE" dirty="0"/>
          </a:p>
        </p:txBody>
      </p:sp>
      <p:pic>
        <p:nvPicPr>
          <p:cNvPr id="1026" name="Picture 2" descr="E:\Dropbox\Websites\dokomanne\htmldest\data\Karten\HerzZeh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234435"/>
            <a:ext cx="571500" cy="857250"/>
          </a:xfrm>
          <a:prstGeom prst="rect">
            <a:avLst/>
          </a:prstGeom>
          <a:noFill/>
        </p:spPr>
      </p:pic>
      <p:pic>
        <p:nvPicPr>
          <p:cNvPr id="1027" name="Picture 3" descr="E:\Dropbox\Websites\dokomanne\htmldest\data\Karten\KreuzDam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5844" y="4234435"/>
            <a:ext cx="571500" cy="857250"/>
          </a:xfrm>
          <a:prstGeom prst="rect">
            <a:avLst/>
          </a:prstGeom>
          <a:noFill/>
        </p:spPr>
      </p:pic>
      <p:pic>
        <p:nvPicPr>
          <p:cNvPr id="1028" name="Picture 4" descr="E:\Dropbox\Websites\dokomanne\htmldest\data\Karten\PikDam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64144" y="4234435"/>
            <a:ext cx="561975" cy="828675"/>
          </a:xfrm>
          <a:prstGeom prst="rect">
            <a:avLst/>
          </a:prstGeom>
          <a:noFill/>
        </p:spPr>
      </p:pic>
      <p:pic>
        <p:nvPicPr>
          <p:cNvPr id="1029" name="Picture 5" descr="E:\Dropbox\Websites\dokomanne\htmldest\data\Karten\KaroDam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52919" y="4234435"/>
            <a:ext cx="571500" cy="857250"/>
          </a:xfrm>
          <a:prstGeom prst="rect">
            <a:avLst/>
          </a:prstGeom>
          <a:noFill/>
        </p:spPr>
      </p:pic>
      <p:pic>
        <p:nvPicPr>
          <p:cNvPr id="1030" name="Picture 6" descr="E:\Dropbox\Websites\dokomanne\htmldest\data\Karten\KreuzBube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1219" y="4234435"/>
            <a:ext cx="571500" cy="838200"/>
          </a:xfrm>
          <a:prstGeom prst="rect">
            <a:avLst/>
          </a:prstGeom>
          <a:noFill/>
        </p:spPr>
      </p:pic>
      <p:pic>
        <p:nvPicPr>
          <p:cNvPr id="1031" name="Picture 7" descr="E:\Dropbox\Websites\dokomanne\htmldest\data\Karten\KreuzBube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49519" y="4234435"/>
            <a:ext cx="571500" cy="838200"/>
          </a:xfrm>
          <a:prstGeom prst="rect">
            <a:avLst/>
          </a:prstGeom>
          <a:noFill/>
        </p:spPr>
      </p:pic>
      <p:pic>
        <p:nvPicPr>
          <p:cNvPr id="1034" name="Picture 10" descr="E:\Dropbox\Websites\dokomanne\htmldest\data\Karten\KreuzAs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20272" y="4234435"/>
            <a:ext cx="571500" cy="857250"/>
          </a:xfrm>
          <a:prstGeom prst="rect">
            <a:avLst/>
          </a:prstGeom>
          <a:noFill/>
        </p:spPr>
      </p:pic>
      <p:pic>
        <p:nvPicPr>
          <p:cNvPr id="1035" name="Picture 11" descr="E:\Dropbox\Websites\dokomanne\htmldest\data\Karten\HerzNeu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41019" y="4234435"/>
            <a:ext cx="552450" cy="828675"/>
          </a:xfrm>
          <a:prstGeom prst="rect">
            <a:avLst/>
          </a:prstGeom>
          <a:noFill/>
        </p:spPr>
      </p:pic>
      <p:pic>
        <p:nvPicPr>
          <p:cNvPr id="1036" name="Picture 12" descr="E:\Dropbox\Websites\dokomanne\htmldest\data\Karten\HerzBub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047819" y="4234435"/>
            <a:ext cx="571500" cy="857250"/>
          </a:xfrm>
          <a:prstGeom prst="rect">
            <a:avLst/>
          </a:prstGeom>
          <a:noFill/>
        </p:spPr>
      </p:pic>
      <p:pic>
        <p:nvPicPr>
          <p:cNvPr id="1037" name="Picture 13" descr="E:\Dropbox\Websites\dokomanne\htmldest\data\Karten\KaroKoenig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646119" y="4234435"/>
            <a:ext cx="571500" cy="857250"/>
          </a:xfrm>
          <a:prstGeom prst="rect">
            <a:avLst/>
          </a:prstGeom>
          <a:noFill/>
        </p:spPr>
      </p:pic>
      <p:pic>
        <p:nvPicPr>
          <p:cNvPr id="1038" name="Picture 14" descr="E:\Dropbox\Websites\dokomanne\htmldest\data\Karten\KaroNeun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244419" y="4234435"/>
            <a:ext cx="571500" cy="857250"/>
          </a:xfrm>
          <a:prstGeom prst="rect">
            <a:avLst/>
          </a:prstGeom>
          <a:noFill/>
        </p:spPr>
      </p:pic>
      <p:pic>
        <p:nvPicPr>
          <p:cNvPr id="1039" name="Picture 15" descr="E:\Dropbox\Websites\dokomanne\htmldest\data\Karten\KaroNeun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842719" y="4234435"/>
            <a:ext cx="571500" cy="857250"/>
          </a:xfrm>
          <a:prstGeom prst="rect">
            <a:avLst/>
          </a:prstGeom>
          <a:noFill/>
        </p:spPr>
      </p:pic>
      <p:pic>
        <p:nvPicPr>
          <p:cNvPr id="1040" name="Picture 16" descr="E:\Dropbox\Websites\dokomanne\htmldest\data\Karten\PikAs - Kopie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7544" y="5301208"/>
            <a:ext cx="561975" cy="847725"/>
          </a:xfrm>
          <a:prstGeom prst="rect">
            <a:avLst/>
          </a:prstGeom>
          <a:noFill/>
        </p:spPr>
      </p:pic>
      <p:sp>
        <p:nvSpPr>
          <p:cNvPr id="21" name="Textfeld 20"/>
          <p:cNvSpPr txBox="1"/>
          <p:nvPr/>
        </p:nvSpPr>
        <p:spPr>
          <a:xfrm>
            <a:off x="1187624" y="5396744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Ich werfe </a:t>
            </a:r>
            <a:r>
              <a:rPr lang="de-DE" b="1" dirty="0" smtClean="0"/>
              <a:t>nicht </a:t>
            </a:r>
            <a:r>
              <a:rPr lang="de-DE" dirty="0" smtClean="0"/>
              <a:t>das Kreuz Ass ab (die Standkarte) sondern den Fehlverlierer und mein Partner schiebt nun Kreuz an. </a:t>
            </a:r>
            <a:endParaRPr lang="de-DE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 smtClean="0"/>
              <a:t>Erwartungswerte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72008" y="1533264"/>
            <a:ext cx="2421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chemeClr val="accent4">
                    <a:lumMod val="75000"/>
                  </a:schemeClr>
                </a:solidFill>
              </a:rPr>
              <a:t>Große </a:t>
            </a:r>
            <a:r>
              <a:rPr lang="de-DE" sz="2400" b="1" dirty="0" err="1" smtClean="0">
                <a:solidFill>
                  <a:schemeClr val="accent4">
                    <a:lumMod val="75000"/>
                  </a:schemeClr>
                </a:solidFill>
              </a:rPr>
              <a:t>Reabfrage</a:t>
            </a:r>
            <a:r>
              <a:rPr lang="de-DE" sz="2400" b="1" dirty="0" smtClean="0">
                <a:solidFill>
                  <a:schemeClr val="accent4">
                    <a:lumMod val="75000"/>
                  </a:schemeClr>
                </a:solidFill>
              </a:rPr>
              <a:t>:</a:t>
            </a:r>
            <a:endParaRPr lang="de-DE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5" name="Picture 2" descr="E:\Dropbox\Doppelkopf\Karten\HerzZeh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581" y="2558820"/>
            <a:ext cx="571500" cy="857250"/>
          </a:xfrm>
          <a:prstGeom prst="rect">
            <a:avLst/>
          </a:prstGeom>
          <a:noFill/>
        </p:spPr>
      </p:pic>
      <p:pic>
        <p:nvPicPr>
          <p:cNvPr id="46" name="Picture 3" descr="E:\Dropbox\Doppelkopf\Karten\KreuzDam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9768" y="2558820"/>
            <a:ext cx="571500" cy="857250"/>
          </a:xfrm>
          <a:prstGeom prst="rect">
            <a:avLst/>
          </a:prstGeom>
          <a:noFill/>
        </p:spPr>
      </p:pic>
      <p:pic>
        <p:nvPicPr>
          <p:cNvPr id="47" name="Picture 4" descr="E:\Dropbox\Doppelkopf\Karten\PikDam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29955" y="2558820"/>
            <a:ext cx="561975" cy="828675"/>
          </a:xfrm>
          <a:prstGeom prst="rect">
            <a:avLst/>
          </a:prstGeom>
          <a:noFill/>
        </p:spPr>
      </p:pic>
      <p:pic>
        <p:nvPicPr>
          <p:cNvPr id="48" name="Picture 5" descr="E:\Dropbox\Doppelkopf\Karten\HerzDam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30617" y="2558820"/>
            <a:ext cx="533400" cy="847725"/>
          </a:xfrm>
          <a:prstGeom prst="rect">
            <a:avLst/>
          </a:prstGeom>
          <a:noFill/>
        </p:spPr>
      </p:pic>
      <p:pic>
        <p:nvPicPr>
          <p:cNvPr id="49" name="Picture 6" descr="E:\Dropbox\Doppelkopf\Karten\KaroDam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02704" y="2558820"/>
            <a:ext cx="571500" cy="857250"/>
          </a:xfrm>
          <a:prstGeom prst="rect">
            <a:avLst/>
          </a:prstGeom>
          <a:noFill/>
        </p:spPr>
      </p:pic>
      <p:pic>
        <p:nvPicPr>
          <p:cNvPr id="50" name="Picture 7" descr="E:\Dropbox\Doppelkopf\Karten\HerzBube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12891" y="2558820"/>
            <a:ext cx="571500" cy="857250"/>
          </a:xfrm>
          <a:prstGeom prst="rect">
            <a:avLst/>
          </a:prstGeom>
          <a:noFill/>
        </p:spPr>
      </p:pic>
      <p:pic>
        <p:nvPicPr>
          <p:cNvPr id="51" name="Picture 8" descr="E:\Dropbox\Doppelkopf\Karten\KaroBub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23078" y="2558820"/>
            <a:ext cx="561975" cy="847725"/>
          </a:xfrm>
          <a:prstGeom prst="rect">
            <a:avLst/>
          </a:prstGeom>
          <a:noFill/>
        </p:spPr>
      </p:pic>
      <p:pic>
        <p:nvPicPr>
          <p:cNvPr id="52" name="Picture 9" descr="E:\Dropbox\Doppelkopf\Karten\KaroAs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23740" y="2558820"/>
            <a:ext cx="561975" cy="838200"/>
          </a:xfrm>
          <a:prstGeom prst="rect">
            <a:avLst/>
          </a:prstGeom>
          <a:noFill/>
        </p:spPr>
      </p:pic>
      <p:pic>
        <p:nvPicPr>
          <p:cNvPr id="53" name="Picture 10" descr="E:\Dropbox\Doppelkopf\Karten\KaroNeu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815539" y="2558820"/>
            <a:ext cx="571500" cy="857250"/>
          </a:xfrm>
          <a:prstGeom prst="rect">
            <a:avLst/>
          </a:prstGeom>
          <a:noFill/>
        </p:spPr>
      </p:pic>
      <p:pic>
        <p:nvPicPr>
          <p:cNvPr id="56" name="Picture 14" descr="E:\Dropbox\Doppelkopf\Karten\KaroZehn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224402" y="2558820"/>
            <a:ext cx="552450" cy="847725"/>
          </a:xfrm>
          <a:prstGeom prst="rect">
            <a:avLst/>
          </a:prstGeom>
          <a:noFill/>
        </p:spPr>
      </p:pic>
      <p:pic>
        <p:nvPicPr>
          <p:cNvPr id="4113" name="Picture 17" descr="E:\Dropbox\Doppelkopf\Karten\PikAs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425726" y="2558820"/>
            <a:ext cx="561975" cy="847725"/>
          </a:xfrm>
          <a:prstGeom prst="rect">
            <a:avLst/>
          </a:prstGeom>
          <a:noFill/>
        </p:spPr>
      </p:pic>
      <p:pic>
        <p:nvPicPr>
          <p:cNvPr id="4114" name="Picture 18" descr="E:\Dropbox\Doppelkopf\Karten\HerzKoenig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6384" y="2558820"/>
            <a:ext cx="561975" cy="847725"/>
          </a:xfrm>
          <a:prstGeom prst="rect">
            <a:avLst/>
          </a:prstGeom>
          <a:noFill/>
        </p:spPr>
      </p:pic>
      <p:pic>
        <p:nvPicPr>
          <p:cNvPr id="60" name="Picture 15" descr="E:\Dropbox\Doppelkopf\Karten\KreuzAs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01648" y="3567912"/>
            <a:ext cx="571500" cy="857250"/>
          </a:xfrm>
          <a:prstGeom prst="rect">
            <a:avLst/>
          </a:prstGeom>
          <a:noFill/>
        </p:spPr>
      </p:pic>
      <p:sp>
        <p:nvSpPr>
          <p:cNvPr id="61" name="Textfeld 60"/>
          <p:cNvSpPr txBox="1"/>
          <p:nvPr/>
        </p:nvSpPr>
        <p:spPr>
          <a:xfrm>
            <a:off x="1193736" y="3783936"/>
            <a:ext cx="7376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Abwurf von Herz König. Partner muss nun die „dritte Farbe“ (Pik) anschieben.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 smtClean="0"/>
              <a:t>Erwartungswerte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72008" y="1533264"/>
            <a:ext cx="2421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chemeClr val="accent4">
                    <a:lumMod val="75000"/>
                  </a:schemeClr>
                </a:solidFill>
              </a:rPr>
              <a:t>Große </a:t>
            </a:r>
            <a:r>
              <a:rPr lang="de-DE" sz="2400" b="1" dirty="0" err="1" smtClean="0">
                <a:solidFill>
                  <a:schemeClr val="accent4">
                    <a:lumMod val="75000"/>
                  </a:schemeClr>
                </a:solidFill>
              </a:rPr>
              <a:t>Reabfrage</a:t>
            </a:r>
            <a:r>
              <a:rPr lang="de-DE" sz="2400" b="1" dirty="0" smtClean="0">
                <a:solidFill>
                  <a:schemeClr val="accent4">
                    <a:lumMod val="75000"/>
                  </a:schemeClr>
                </a:solidFill>
              </a:rPr>
              <a:t>:</a:t>
            </a:r>
            <a:endParaRPr lang="de-DE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099" name="Picture 3" descr="E:\Dropbox\Doppelkopf\Karten\KreuzDam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0873" y="2041811"/>
            <a:ext cx="571500" cy="857250"/>
          </a:xfrm>
          <a:prstGeom prst="rect">
            <a:avLst/>
          </a:prstGeom>
          <a:noFill/>
        </p:spPr>
      </p:pic>
      <p:pic>
        <p:nvPicPr>
          <p:cNvPr id="4101" name="Picture 5" descr="E:\Dropbox\Doppelkopf\Karten\HerzDam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91419" y="2041811"/>
            <a:ext cx="533400" cy="847725"/>
          </a:xfrm>
          <a:prstGeom prst="rect">
            <a:avLst/>
          </a:prstGeom>
          <a:noFill/>
        </p:spPr>
      </p:pic>
      <p:pic>
        <p:nvPicPr>
          <p:cNvPr id="4102" name="Picture 6" descr="E:\Dropbox\Doppelkopf\Karten\KaroDam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965" y="2041811"/>
            <a:ext cx="571500" cy="857250"/>
          </a:xfrm>
          <a:prstGeom prst="rect">
            <a:avLst/>
          </a:prstGeom>
          <a:noFill/>
        </p:spPr>
      </p:pic>
      <p:pic>
        <p:nvPicPr>
          <p:cNvPr id="4103" name="Picture 7" descr="E:\Dropbox\Doppelkopf\Karten\HerzBub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90611" y="2041811"/>
            <a:ext cx="571500" cy="857250"/>
          </a:xfrm>
          <a:prstGeom prst="rect">
            <a:avLst/>
          </a:prstGeom>
          <a:noFill/>
        </p:spPr>
      </p:pic>
      <p:pic>
        <p:nvPicPr>
          <p:cNvPr id="4104" name="Picture 8" descr="E:\Dropbox\Doppelkopf\Karten\KaroBub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9934" y="2041811"/>
            <a:ext cx="561975" cy="847725"/>
          </a:xfrm>
          <a:prstGeom prst="rect">
            <a:avLst/>
          </a:prstGeom>
          <a:noFill/>
        </p:spPr>
      </p:pic>
      <p:pic>
        <p:nvPicPr>
          <p:cNvPr id="4107" name="Picture 11" descr="E:\Dropbox\Doppelkopf\Karten\PikZeh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18376" y="2041811"/>
            <a:ext cx="552450" cy="847725"/>
          </a:xfrm>
          <a:prstGeom prst="rect">
            <a:avLst/>
          </a:prstGeom>
          <a:noFill/>
        </p:spPr>
      </p:pic>
      <p:sp>
        <p:nvSpPr>
          <p:cNvPr id="44" name="Textfeld 43"/>
          <p:cNvSpPr txBox="1"/>
          <p:nvPr/>
        </p:nvSpPr>
        <p:spPr>
          <a:xfrm>
            <a:off x="1412104" y="2957432"/>
            <a:ext cx="6828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Abfrage auf Herz ist immer kritisch. Nach Abwurf von Pik 10 sind noch</a:t>
            </a:r>
            <a:br>
              <a:rPr lang="de-DE" dirty="0" smtClean="0"/>
            </a:br>
            <a:r>
              <a:rPr lang="de-DE" dirty="0" smtClean="0"/>
              <a:t>2,5 Verlierer da, deshalb kann hier abgefragt werden. Alternative: Herz stechen und Re. Ggf. nach Durchlauf von Kreuz Ass auf 90 (</a:t>
            </a:r>
            <a:r>
              <a:rPr lang="de-DE" dirty="0" err="1" smtClean="0"/>
              <a:t>Dulle</a:t>
            </a:r>
            <a:r>
              <a:rPr lang="de-DE" dirty="0" smtClean="0"/>
              <a:t>) fragen.</a:t>
            </a:r>
            <a:endParaRPr lang="de-DE" dirty="0"/>
          </a:p>
        </p:txBody>
      </p:sp>
      <p:pic>
        <p:nvPicPr>
          <p:cNvPr id="5122" name="Picture 2" descr="E:\Dropbox\Doppelkopf\Karten\KreuzZeh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09055" y="2041811"/>
            <a:ext cx="571500" cy="857250"/>
          </a:xfrm>
          <a:prstGeom prst="rect">
            <a:avLst/>
          </a:prstGeom>
          <a:noFill/>
        </p:spPr>
      </p:pic>
      <p:pic>
        <p:nvPicPr>
          <p:cNvPr id="5124" name="Picture 4" descr="E:\Dropbox\Doppelkopf\Karten\HerzDam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0196" y="2041811"/>
            <a:ext cx="533400" cy="847725"/>
          </a:xfrm>
          <a:prstGeom prst="rect">
            <a:avLst/>
          </a:prstGeom>
          <a:noFill/>
        </p:spPr>
      </p:pic>
      <p:pic>
        <p:nvPicPr>
          <p:cNvPr id="5125" name="Picture 5" descr="E:\Dropbox\Doppelkopf\Karten\HerzAs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62160" y="3068960"/>
            <a:ext cx="571500" cy="857250"/>
          </a:xfrm>
          <a:prstGeom prst="rect">
            <a:avLst/>
          </a:prstGeom>
          <a:noFill/>
        </p:spPr>
      </p:pic>
      <p:pic>
        <p:nvPicPr>
          <p:cNvPr id="5126" name="Picture 6" descr="E:\Dropbox\Doppelkopf\Karten\KreuzA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999732" y="2041811"/>
            <a:ext cx="571500" cy="857250"/>
          </a:xfrm>
          <a:prstGeom prst="rect">
            <a:avLst/>
          </a:prstGeom>
          <a:noFill/>
        </p:spPr>
      </p:pic>
      <p:pic>
        <p:nvPicPr>
          <p:cNvPr id="5127" name="Picture 7" descr="E:\Dropbox\Doppelkopf\Karten\KaroDam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62642" y="2041811"/>
            <a:ext cx="571500" cy="857250"/>
          </a:xfrm>
          <a:prstGeom prst="rect">
            <a:avLst/>
          </a:prstGeom>
          <a:noFill/>
        </p:spPr>
      </p:pic>
      <p:pic>
        <p:nvPicPr>
          <p:cNvPr id="5128" name="Picture 8" descr="E:\Dropbox\Doppelkopf\Karten\KreuzBube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181288" y="2041811"/>
            <a:ext cx="571500" cy="838200"/>
          </a:xfrm>
          <a:prstGeom prst="rect">
            <a:avLst/>
          </a:prstGeom>
          <a:noFill/>
        </p:spPr>
      </p:pic>
      <p:pic>
        <p:nvPicPr>
          <p:cNvPr id="5129" name="Picture 9" descr="E:\Dropbox\Doppelkopf\Karten\HerzZehn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62160" y="2041811"/>
            <a:ext cx="571500" cy="8572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 smtClean="0"/>
              <a:t>Erwartungswerte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72008" y="1533264"/>
            <a:ext cx="2421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chemeClr val="accent4">
                    <a:lumMod val="75000"/>
                  </a:schemeClr>
                </a:solidFill>
              </a:rPr>
              <a:t>Große </a:t>
            </a:r>
            <a:r>
              <a:rPr lang="de-DE" sz="2400" b="1" dirty="0" err="1" smtClean="0">
                <a:solidFill>
                  <a:schemeClr val="accent4">
                    <a:lumMod val="75000"/>
                  </a:schemeClr>
                </a:solidFill>
              </a:rPr>
              <a:t>Reabfrage</a:t>
            </a:r>
            <a:r>
              <a:rPr lang="de-DE" sz="2400" b="1" dirty="0" smtClean="0">
                <a:solidFill>
                  <a:schemeClr val="accent4">
                    <a:lumMod val="75000"/>
                  </a:schemeClr>
                </a:solidFill>
              </a:rPr>
              <a:t>:</a:t>
            </a:r>
            <a:endParaRPr lang="de-DE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099" name="Picture 3" descr="E:\Dropbox\Doppelkopf\Karten\KreuzDam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0873" y="2041811"/>
            <a:ext cx="571500" cy="857250"/>
          </a:xfrm>
          <a:prstGeom prst="rect">
            <a:avLst/>
          </a:prstGeom>
          <a:noFill/>
        </p:spPr>
      </p:pic>
      <p:pic>
        <p:nvPicPr>
          <p:cNvPr id="4101" name="Picture 5" descr="E:\Dropbox\Doppelkopf\Karten\HerzDam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91419" y="2041811"/>
            <a:ext cx="533400" cy="847725"/>
          </a:xfrm>
          <a:prstGeom prst="rect">
            <a:avLst/>
          </a:prstGeom>
          <a:noFill/>
        </p:spPr>
      </p:pic>
      <p:pic>
        <p:nvPicPr>
          <p:cNvPr id="4102" name="Picture 6" descr="E:\Dropbox\Doppelkopf\Karten\KaroDam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965" y="2041811"/>
            <a:ext cx="571500" cy="857250"/>
          </a:xfrm>
          <a:prstGeom prst="rect">
            <a:avLst/>
          </a:prstGeom>
          <a:noFill/>
        </p:spPr>
      </p:pic>
      <p:pic>
        <p:nvPicPr>
          <p:cNvPr id="4103" name="Picture 7" descr="E:\Dropbox\Doppelkopf\Karten\HerzBub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90611" y="2041811"/>
            <a:ext cx="571500" cy="857250"/>
          </a:xfrm>
          <a:prstGeom prst="rect">
            <a:avLst/>
          </a:prstGeom>
          <a:noFill/>
        </p:spPr>
      </p:pic>
      <p:pic>
        <p:nvPicPr>
          <p:cNvPr id="4104" name="Picture 8" descr="E:\Dropbox\Doppelkopf\Karten\KaroBub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9934" y="2041811"/>
            <a:ext cx="561975" cy="847725"/>
          </a:xfrm>
          <a:prstGeom prst="rect">
            <a:avLst/>
          </a:prstGeom>
          <a:noFill/>
        </p:spPr>
      </p:pic>
      <p:pic>
        <p:nvPicPr>
          <p:cNvPr id="4107" name="Picture 11" descr="E:\Dropbox\Doppelkopf\Karten\PikZeh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18376" y="2041811"/>
            <a:ext cx="552450" cy="847725"/>
          </a:xfrm>
          <a:prstGeom prst="rect">
            <a:avLst/>
          </a:prstGeom>
          <a:noFill/>
        </p:spPr>
      </p:pic>
      <p:pic>
        <p:nvPicPr>
          <p:cNvPr id="5122" name="Picture 2" descr="E:\Dropbox\Doppelkopf\Karten\KreuzZeh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09055" y="2041811"/>
            <a:ext cx="571500" cy="857250"/>
          </a:xfrm>
          <a:prstGeom prst="rect">
            <a:avLst/>
          </a:prstGeom>
          <a:noFill/>
        </p:spPr>
      </p:pic>
      <p:pic>
        <p:nvPicPr>
          <p:cNvPr id="5124" name="Picture 4" descr="E:\Dropbox\Doppelkopf\Karten\HerzDam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0196" y="2041811"/>
            <a:ext cx="533400" cy="847725"/>
          </a:xfrm>
          <a:prstGeom prst="rect">
            <a:avLst/>
          </a:prstGeom>
          <a:noFill/>
        </p:spPr>
      </p:pic>
      <p:pic>
        <p:nvPicPr>
          <p:cNvPr id="5125" name="Picture 5" descr="E:\Dropbox\Doppelkopf\Karten\HerzAs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62160" y="3068960"/>
            <a:ext cx="571500" cy="857250"/>
          </a:xfrm>
          <a:prstGeom prst="rect">
            <a:avLst/>
          </a:prstGeom>
          <a:noFill/>
        </p:spPr>
      </p:pic>
      <p:pic>
        <p:nvPicPr>
          <p:cNvPr id="5126" name="Picture 6" descr="E:\Dropbox\Doppelkopf\Karten\KreuzA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999732" y="2041811"/>
            <a:ext cx="571500" cy="857250"/>
          </a:xfrm>
          <a:prstGeom prst="rect">
            <a:avLst/>
          </a:prstGeom>
          <a:noFill/>
        </p:spPr>
      </p:pic>
      <p:pic>
        <p:nvPicPr>
          <p:cNvPr id="5127" name="Picture 7" descr="E:\Dropbox\Doppelkopf\Karten\KaroDam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62642" y="2041811"/>
            <a:ext cx="571500" cy="857250"/>
          </a:xfrm>
          <a:prstGeom prst="rect">
            <a:avLst/>
          </a:prstGeom>
          <a:noFill/>
        </p:spPr>
      </p:pic>
      <p:pic>
        <p:nvPicPr>
          <p:cNvPr id="5128" name="Picture 8" descr="E:\Dropbox\Doppelkopf\Karten\KreuzBube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181288" y="2041811"/>
            <a:ext cx="571500" cy="838200"/>
          </a:xfrm>
          <a:prstGeom prst="rect">
            <a:avLst/>
          </a:prstGeom>
          <a:noFill/>
        </p:spPr>
      </p:pic>
      <p:pic>
        <p:nvPicPr>
          <p:cNvPr id="5129" name="Picture 9" descr="E:\Dropbox\Doppelkopf\Karten\HerzZehn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62160" y="2041811"/>
            <a:ext cx="571500" cy="857250"/>
          </a:xfrm>
          <a:prstGeom prst="rect">
            <a:avLst/>
          </a:prstGeom>
          <a:noFill/>
        </p:spPr>
      </p:pic>
      <p:sp>
        <p:nvSpPr>
          <p:cNvPr id="41" name="Textfeld 40"/>
          <p:cNvSpPr txBox="1"/>
          <p:nvPr/>
        </p:nvSpPr>
        <p:spPr>
          <a:xfrm>
            <a:off x="473656" y="5489937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Partnerabstich ist </a:t>
            </a:r>
            <a:r>
              <a:rPr lang="de-DE" b="1" dirty="0" smtClean="0">
                <a:solidFill>
                  <a:srgbClr val="FF0000"/>
                </a:solidFill>
              </a:rPr>
              <a:t>meistens </a:t>
            </a:r>
            <a:r>
              <a:rPr lang="de-DE" b="1" dirty="0" smtClean="0"/>
              <a:t>falsc</a:t>
            </a:r>
            <a:r>
              <a:rPr lang="de-DE" dirty="0" smtClean="0"/>
              <a:t>h</a:t>
            </a:r>
            <a:r>
              <a:rPr lang="de-DE" b="1" dirty="0" smtClean="0"/>
              <a:t>. Abwurf von Kreuz Ass gibt falsche Signale (kein Fehlverlierer mehr vorhanden).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466624" y="4139200"/>
            <a:ext cx="6828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Zusatzfrage: Was ist wenn ich auf 3. sitze und nach Abwurf von Pik, Pik  Ass nachkommt:</a:t>
            </a:r>
            <a:br>
              <a:rPr lang="de-DE" dirty="0" smtClean="0"/>
            </a:br>
            <a:r>
              <a:rPr lang="de-DE" dirty="0" smtClean="0"/>
              <a:t>a. Ich steche um Kreuz Ass zu spielen.</a:t>
            </a:r>
          </a:p>
          <a:p>
            <a:r>
              <a:rPr lang="de-DE" dirty="0" smtClean="0"/>
              <a:t>b. </a:t>
            </a:r>
            <a:r>
              <a:rPr lang="de-DE" b="1" dirty="0" smtClean="0"/>
              <a:t>Ich werfe Kreuz 10 ab</a:t>
            </a:r>
            <a:r>
              <a:rPr lang="de-DE" dirty="0" smtClean="0"/>
              <a:t>.</a:t>
            </a:r>
          </a:p>
        </p:txBody>
      </p:sp>
      <p:pic>
        <p:nvPicPr>
          <p:cNvPr id="1026" name="Picture 2" descr="E:\Dropbox\Websites\dokomanne\htmldest\data\Karten\PikAs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64045" y="3065192"/>
            <a:ext cx="561975" cy="847725"/>
          </a:xfrm>
          <a:prstGeom prst="rect">
            <a:avLst/>
          </a:prstGeom>
          <a:noFill/>
        </p:spPr>
      </p:pic>
      <p:pic>
        <p:nvPicPr>
          <p:cNvPr id="1027" name="Picture 3" descr="E:\Dropbox\Websites\dokomanne\htmldest\data\Karten\PikKoenig - Kopie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214920" y="3065192"/>
            <a:ext cx="571500" cy="838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Iapetus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543</Words>
  <Application>Microsoft Office PowerPoint</Application>
  <PresentationFormat>Bildschirmpräsentation (4:3)</PresentationFormat>
  <Paragraphs>76</Paragraphs>
  <Slides>11</Slides>
  <Notes>2</Notes>
  <HiddenSlides>2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Larissa-Design</vt:lpstr>
      <vt:lpstr>Erwartungswerte</vt:lpstr>
      <vt:lpstr>Erwartungswerte</vt:lpstr>
      <vt:lpstr>Erwartungswerte</vt:lpstr>
      <vt:lpstr>Erwartungswerte</vt:lpstr>
      <vt:lpstr>Erwartungswerte</vt:lpstr>
      <vt:lpstr>Erwartungswerte</vt:lpstr>
      <vt:lpstr>Erwartungswerte</vt:lpstr>
      <vt:lpstr>Erwartungswerte</vt:lpstr>
      <vt:lpstr>Erwartungswerte</vt:lpstr>
      <vt:lpstr>Erwartungswerte</vt:lpstr>
      <vt:lpstr>Erwartungswerte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Stonis 20 Dokoregeln</dc:title>
  <dc:creator>mwolff</dc:creator>
  <cp:lastModifiedBy>mwolff</cp:lastModifiedBy>
  <cp:revision>155</cp:revision>
  <dcterms:created xsi:type="dcterms:W3CDTF">2012-07-18T11:05:16Z</dcterms:created>
  <dcterms:modified xsi:type="dcterms:W3CDTF">2013-01-17T11:41:52Z</dcterms:modified>
</cp:coreProperties>
</file>