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0" r:id="rId3"/>
    <p:sldId id="281" r:id="rId4"/>
    <p:sldId id="282" r:id="rId5"/>
    <p:sldId id="284" r:id="rId6"/>
    <p:sldId id="289" r:id="rId7"/>
    <p:sldId id="288" r:id="rId8"/>
    <p:sldId id="285" r:id="rId9"/>
    <p:sldId id="290" r:id="rId10"/>
    <p:sldId id="291" r:id="rId11"/>
    <p:sldId id="292" r:id="rId12"/>
    <p:sldId id="293" r:id="rId13"/>
    <p:sldId id="286" r:id="rId14"/>
    <p:sldId id="287" r:id="rId15"/>
    <p:sldId id="294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46"/>
    <p:restoredTop sz="78195" autoAdjust="0"/>
  </p:normalViewPr>
  <p:slideViewPr>
    <p:cSldViewPr snapToGrid="0">
      <p:cViewPr varScale="1">
        <p:scale>
          <a:sx n="173" d="100"/>
          <a:sy n="173" d="100"/>
        </p:scale>
        <p:origin x="2616" y="19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57271-65FB-48EE-8E06-888126771CD2}" type="datetimeFigureOut">
              <a:rPr lang="de-DE" smtClean="0"/>
              <a:t>04.03.21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98453-6EA6-4169-A544-BD1E7E3D3A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9440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D98453-6EA6-4169-A544-BD1E7E3D3A1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8390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98453-6EA6-4169-A544-BD1E7E3D3A1E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7627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D98453-6EA6-4169-A544-BD1E7E3D3A1E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8997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8A0C-2A05-44C2-97A8-FB7B83D6883D}" type="datetimeFigureOut">
              <a:rPr lang="de-DE" smtClean="0"/>
              <a:t>04.03.21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CB16-D26C-4F3A-A56A-980F358F2B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6673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8A0C-2A05-44C2-97A8-FB7B83D6883D}" type="datetimeFigureOut">
              <a:rPr lang="de-DE" smtClean="0"/>
              <a:t>04.03.21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CB16-D26C-4F3A-A56A-980F358F2B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736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8A0C-2A05-44C2-97A8-FB7B83D6883D}" type="datetimeFigureOut">
              <a:rPr lang="de-DE" smtClean="0"/>
              <a:t>04.03.21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CB16-D26C-4F3A-A56A-980F358F2B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8704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8A0C-2A05-44C2-97A8-FB7B83D6883D}" type="datetimeFigureOut">
              <a:rPr lang="de-DE" smtClean="0"/>
              <a:t>04.03.21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CB16-D26C-4F3A-A56A-980F358F2B60}" type="slidenum">
              <a:rPr lang="de-DE" smtClean="0"/>
              <a:t>‹Nr.›</a:t>
            </a:fld>
            <a:endParaRPr lang="de-DE"/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10493513" y="172384"/>
            <a:ext cx="1451632" cy="1224854"/>
            <a:chOff x="4655724" y="552057"/>
            <a:chExt cx="2437100" cy="2272042"/>
          </a:xfrm>
        </p:grpSpPr>
        <p:pic>
          <p:nvPicPr>
            <p:cNvPr id="8" name="Picture 2" descr="http://www.beepworld.de/memberdateien/members43/berndkolberg/loriotgerahmt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5724" y="552057"/>
              <a:ext cx="2437100" cy="158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feld 8"/>
            <p:cNvSpPr txBox="1"/>
            <p:nvPr/>
          </p:nvSpPr>
          <p:spPr>
            <a:xfrm>
              <a:off x="5026266" y="2139007"/>
              <a:ext cx="1696015" cy="6850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dirty="0"/>
                <a:t>HB EBDC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2009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8A0C-2A05-44C2-97A8-FB7B83D6883D}" type="datetimeFigureOut">
              <a:rPr lang="de-DE" smtClean="0"/>
              <a:t>04.03.21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CB16-D26C-4F3A-A56A-980F358F2B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8047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8A0C-2A05-44C2-97A8-FB7B83D6883D}" type="datetimeFigureOut">
              <a:rPr lang="de-DE" smtClean="0"/>
              <a:t>04.03.21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CB16-D26C-4F3A-A56A-980F358F2B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295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8A0C-2A05-44C2-97A8-FB7B83D6883D}" type="datetimeFigureOut">
              <a:rPr lang="de-DE" smtClean="0"/>
              <a:t>04.03.21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CB16-D26C-4F3A-A56A-980F358F2B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8924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8A0C-2A05-44C2-97A8-FB7B83D6883D}" type="datetimeFigureOut">
              <a:rPr lang="de-DE" smtClean="0"/>
              <a:t>04.03.21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CB16-D26C-4F3A-A56A-980F358F2B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0225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8A0C-2A05-44C2-97A8-FB7B83D6883D}" type="datetimeFigureOut">
              <a:rPr lang="de-DE" smtClean="0"/>
              <a:t>04.03.21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CB16-D26C-4F3A-A56A-980F358F2B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4650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8A0C-2A05-44C2-97A8-FB7B83D6883D}" type="datetimeFigureOut">
              <a:rPr lang="de-DE" smtClean="0"/>
              <a:t>04.03.21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CB16-D26C-4F3A-A56A-980F358F2B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072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8A0C-2A05-44C2-97A8-FB7B83D6883D}" type="datetimeFigureOut">
              <a:rPr lang="de-DE" smtClean="0"/>
              <a:t>04.03.21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CB16-D26C-4F3A-A56A-980F358F2B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638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D8A0C-2A05-44C2-97A8-FB7B83D6883D}" type="datetimeFigureOut">
              <a:rPr lang="de-DE" smtClean="0"/>
              <a:t>04.03.21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4CB16-D26C-4F3A-A56A-980F358F2B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3719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4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3.png"/><Relationship Id="rId2" Type="http://schemas.openxmlformats.org/officeDocument/2006/relationships/image" Target="../media/image6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2.png"/><Relationship Id="rId10" Type="http://schemas.openxmlformats.org/officeDocument/2006/relationships/image" Target="../media/image26.png"/><Relationship Id="rId4" Type="http://schemas.openxmlformats.org/officeDocument/2006/relationships/image" Target="../media/image7.png"/><Relationship Id="rId9" Type="http://schemas.openxmlformats.org/officeDocument/2006/relationships/image" Target="../media/image15.png"/><Relationship Id="rId1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3.png"/><Relationship Id="rId5" Type="http://schemas.openxmlformats.org/officeDocument/2006/relationships/image" Target="../media/image8.png"/><Relationship Id="rId15" Type="http://schemas.openxmlformats.org/officeDocument/2006/relationships/image" Target="../media/image13.png"/><Relationship Id="rId10" Type="http://schemas.openxmlformats.org/officeDocument/2006/relationships/image" Target="../media/image14.png"/><Relationship Id="rId4" Type="http://schemas.openxmlformats.org/officeDocument/2006/relationships/image" Target="../media/image7.png"/><Relationship Id="rId9" Type="http://schemas.openxmlformats.org/officeDocument/2006/relationships/image" Target="../media/image26.png"/><Relationship Id="rId1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4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2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9.png"/><Relationship Id="rId5" Type="http://schemas.openxmlformats.org/officeDocument/2006/relationships/image" Target="../media/image12.png"/><Relationship Id="rId15" Type="http://schemas.openxmlformats.org/officeDocument/2006/relationships/image" Target="../media/image17.png"/><Relationship Id="rId10" Type="http://schemas.openxmlformats.org/officeDocument/2006/relationships/image" Target="../media/image8.png"/><Relationship Id="rId4" Type="http://schemas.openxmlformats.org/officeDocument/2006/relationships/image" Target="../media/image4.png"/><Relationship Id="rId9" Type="http://schemas.openxmlformats.org/officeDocument/2006/relationships/image" Target="../media/image7.png"/><Relationship Id="rId1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16.png"/><Relationship Id="rId3" Type="http://schemas.openxmlformats.org/officeDocument/2006/relationships/image" Target="../media/image19.png"/><Relationship Id="rId7" Type="http://schemas.openxmlformats.org/officeDocument/2006/relationships/image" Target="../media/image15.png"/><Relationship Id="rId12" Type="http://schemas.openxmlformats.org/officeDocument/2006/relationships/image" Target="../media/image8.png"/><Relationship Id="rId2" Type="http://schemas.openxmlformats.org/officeDocument/2006/relationships/image" Target="../media/image6.png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8.png"/><Relationship Id="rId5" Type="http://schemas.openxmlformats.org/officeDocument/2006/relationships/image" Target="../media/image7.png"/><Relationship Id="rId15" Type="http://schemas.openxmlformats.org/officeDocument/2006/relationships/image" Target="../media/image3.png"/><Relationship Id="rId10" Type="http://schemas.openxmlformats.org/officeDocument/2006/relationships/image" Target="../media/image14.png"/><Relationship Id="rId4" Type="http://schemas.openxmlformats.org/officeDocument/2006/relationships/image" Target="../media/image20.png"/><Relationship Id="rId9" Type="http://schemas.openxmlformats.org/officeDocument/2006/relationships/image" Target="../media/image9.png"/><Relationship Id="rId1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937175"/>
            <a:ext cx="9144000" cy="2387600"/>
          </a:xfrm>
        </p:spPr>
        <p:txBody>
          <a:bodyPr/>
          <a:lstStyle/>
          <a:p>
            <a:r>
              <a:rPr lang="de-DE" dirty="0"/>
              <a:t>Das </a:t>
            </a:r>
            <a:r>
              <a:rPr lang="de-DE" dirty="0" err="1"/>
              <a:t>Assesolo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4416850"/>
            <a:ext cx="9144000" cy="1655762"/>
          </a:xfrm>
        </p:spPr>
        <p:txBody>
          <a:bodyPr/>
          <a:lstStyle/>
          <a:p>
            <a:r>
              <a:rPr lang="de-DE" dirty="0"/>
              <a:t>Mindestwerte und Anzeige im Gegenspiel</a:t>
            </a:r>
          </a:p>
        </p:txBody>
      </p:sp>
      <p:grpSp>
        <p:nvGrpSpPr>
          <p:cNvPr id="5" name="Gruppieren 4"/>
          <p:cNvGrpSpPr/>
          <p:nvPr/>
        </p:nvGrpSpPr>
        <p:grpSpPr>
          <a:xfrm>
            <a:off x="4877450" y="887209"/>
            <a:ext cx="2437100" cy="2132485"/>
            <a:chOff x="4881483" y="576828"/>
            <a:chExt cx="2437100" cy="2132485"/>
          </a:xfrm>
        </p:grpSpPr>
        <p:pic>
          <p:nvPicPr>
            <p:cNvPr id="2050" name="Picture 2" descr="http://www.beepworld.de/memberdateien/members43/berndkolberg/loriotgerahmt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1483" y="576828"/>
              <a:ext cx="2437100" cy="158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feld 3"/>
            <p:cNvSpPr txBox="1"/>
            <p:nvPr/>
          </p:nvSpPr>
          <p:spPr>
            <a:xfrm>
              <a:off x="5037120" y="2155315"/>
              <a:ext cx="211775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dirty="0"/>
                <a:t>HB EBDC</a:t>
              </a:r>
            </a:p>
            <a:p>
              <a:pPr algn="r"/>
              <a:r>
                <a:rPr lang="de-DE" sz="1200" dirty="0"/>
                <a:t>Erster Bremer Doppelkopf Club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7932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feld 29"/>
          <p:cNvSpPr txBox="1"/>
          <p:nvPr/>
        </p:nvSpPr>
        <p:spPr>
          <a:xfrm>
            <a:off x="1043691" y="1587504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Man zeigt seine Asse an, in dem man bei der langen Farbe des Solisten in allen Farben Karten abwirft, in denen man Asse hat (natürlich bedient man zunächst).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Jeder Farbwechsel zeigt ein weiteres Ass.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Wiederholt sich eine Farbe, dann ist die Anzeige zu Ende.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Zwei Mal die gleiche Farbe negiert das Ass.</a:t>
            </a:r>
          </a:p>
        </p:txBody>
      </p:sp>
      <p:pic>
        <p:nvPicPr>
          <p:cNvPr id="3074" name="Picture 2" descr="E:\Dropbox\Doppelkopf\Karten\KaroNeu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4792" y="3687035"/>
            <a:ext cx="571500" cy="857250"/>
          </a:xfrm>
          <a:prstGeom prst="rect">
            <a:avLst/>
          </a:prstGeom>
          <a:noFill/>
        </p:spPr>
      </p:pic>
      <p:pic>
        <p:nvPicPr>
          <p:cNvPr id="3075" name="Picture 3" descr="E:\Dropbox\Doppelkopf\Karten\KreuzNeu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0734" y="3687036"/>
            <a:ext cx="571500" cy="847725"/>
          </a:xfrm>
          <a:prstGeom prst="rect">
            <a:avLst/>
          </a:prstGeom>
          <a:noFill/>
        </p:spPr>
      </p:pic>
      <p:pic>
        <p:nvPicPr>
          <p:cNvPr id="3076" name="Picture 4" descr="E:\Dropbox\Doppelkopf\Karten\KaroNeu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851" y="3687035"/>
            <a:ext cx="571500" cy="857250"/>
          </a:xfrm>
          <a:prstGeom prst="rect">
            <a:avLst/>
          </a:prstGeom>
          <a:noFill/>
        </p:spPr>
      </p:pic>
      <p:pic>
        <p:nvPicPr>
          <p:cNvPr id="34" name="Picture 2" descr="E:\Dropbox\Doppelkopf\Karten\KaroNeu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4792" y="4767155"/>
            <a:ext cx="571500" cy="857250"/>
          </a:xfrm>
          <a:prstGeom prst="rect">
            <a:avLst/>
          </a:prstGeom>
          <a:noFill/>
        </p:spPr>
      </p:pic>
      <p:pic>
        <p:nvPicPr>
          <p:cNvPr id="35" name="Picture 3" descr="E:\Dropbox\Doppelkopf\Karten\KreuzNeu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8483" y="4768867"/>
            <a:ext cx="571500" cy="847725"/>
          </a:xfrm>
          <a:prstGeom prst="rect">
            <a:avLst/>
          </a:prstGeom>
          <a:noFill/>
        </p:spPr>
      </p:pic>
      <p:pic>
        <p:nvPicPr>
          <p:cNvPr id="3077" name="Picture 5" descr="E:\Dropbox\Doppelkopf\Karten\KreuzNeu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32592" y="4767156"/>
            <a:ext cx="571500" cy="847725"/>
          </a:xfrm>
          <a:prstGeom prst="rect">
            <a:avLst/>
          </a:prstGeom>
          <a:noFill/>
        </p:spPr>
      </p:pic>
      <p:sp>
        <p:nvSpPr>
          <p:cNvPr id="38" name="Textfeld 37"/>
          <p:cNvSpPr txBox="1"/>
          <p:nvPr/>
        </p:nvSpPr>
        <p:spPr>
          <a:xfrm>
            <a:off x="3347948" y="3903059"/>
            <a:ext cx="3185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Zeigt Karo Ass und Kreuz Ass an.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3365363" y="4983179"/>
            <a:ext cx="2255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Zeigt nur  Karo Ass an.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7588462" y="6283022"/>
            <a:ext cx="4346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Merke: Doppelasse werden nicht angezeigt.</a:t>
            </a:r>
          </a:p>
        </p:txBody>
      </p:sp>
      <p:pic>
        <p:nvPicPr>
          <p:cNvPr id="14" name="Picture 2" descr="E:\Dropbox\Doppelkopf\Karten\KaroNeu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4792" y="5854397"/>
            <a:ext cx="571500" cy="857250"/>
          </a:xfrm>
          <a:prstGeom prst="rect">
            <a:avLst/>
          </a:prstGeom>
          <a:noFill/>
        </p:spPr>
      </p:pic>
      <p:sp>
        <p:nvSpPr>
          <p:cNvPr id="17" name="Textfeld 16"/>
          <p:cNvSpPr txBox="1"/>
          <p:nvPr/>
        </p:nvSpPr>
        <p:spPr>
          <a:xfrm>
            <a:off x="3365363" y="6070421"/>
            <a:ext cx="1787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Zeigt kein Ass an.</a:t>
            </a:r>
          </a:p>
        </p:txBody>
      </p:sp>
      <p:pic>
        <p:nvPicPr>
          <p:cNvPr id="18" name="Picture 2" descr="E:\Dropbox\Doppelkopf\Karten\KaroNeu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8483" y="5854397"/>
            <a:ext cx="571500" cy="857250"/>
          </a:xfrm>
          <a:prstGeom prst="rect">
            <a:avLst/>
          </a:prstGeom>
          <a:noFill/>
        </p:spPr>
      </p:pic>
      <p:sp>
        <p:nvSpPr>
          <p:cNvPr id="19" name="Titel 1"/>
          <p:cNvSpPr txBox="1">
            <a:spLocks/>
          </p:cNvSpPr>
          <p:nvPr/>
        </p:nvSpPr>
        <p:spPr>
          <a:xfrm>
            <a:off x="1043691" y="393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Asse anzeigen</a:t>
            </a:r>
          </a:p>
        </p:txBody>
      </p:sp>
    </p:spTree>
    <p:extLst>
      <p:ext uri="{BB962C8B-B14F-4D97-AF65-F5344CB8AC3E}">
        <p14:creationId xmlns:p14="http://schemas.microsoft.com/office/powerpoint/2010/main" val="177815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el 1"/>
          <p:cNvSpPr txBox="1">
            <a:spLocks/>
          </p:cNvSpPr>
          <p:nvPr/>
        </p:nvSpPr>
        <p:spPr>
          <a:xfrm>
            <a:off x="1043691" y="393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Asse anzeigen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816" y="1446639"/>
            <a:ext cx="400050" cy="552450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016" y="1446639"/>
            <a:ext cx="400050" cy="55245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216" y="1446639"/>
            <a:ext cx="400050" cy="55245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416" y="1446639"/>
            <a:ext cx="400050" cy="55245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616" y="1446639"/>
            <a:ext cx="400050" cy="55245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816" y="1446639"/>
            <a:ext cx="400050" cy="55245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016" y="1446639"/>
            <a:ext cx="400050" cy="55245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216" y="1446639"/>
            <a:ext cx="400050" cy="55245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416" y="1446639"/>
            <a:ext cx="400050" cy="55245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616" y="1446639"/>
            <a:ext cx="400050" cy="55245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816" y="1446639"/>
            <a:ext cx="400050" cy="55245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3018" y="1446639"/>
            <a:ext cx="400050" cy="552450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816" y="2589639"/>
            <a:ext cx="400050" cy="552450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816" y="3277297"/>
            <a:ext cx="400050" cy="55245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816" y="3964955"/>
            <a:ext cx="400050" cy="552450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159" y="4652613"/>
            <a:ext cx="400050" cy="552450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19" y="5340271"/>
            <a:ext cx="400050" cy="552450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19" y="6027929"/>
            <a:ext cx="40005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55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2.59259E-6 L -0.4138 0.1666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90" y="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2.59259E-6 L -0.37161 0.2659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81" y="13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2.59259E-6 L -0.08268 0.3666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41" y="1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2.59259E-6 L -0.20651 0.4659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26" y="23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2.59259E-6 L -0.04232 0.5682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2" y="2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2.59259E-6 L -0.33034 0.6675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23" y="3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59259E-6 L -0.05768 0.3423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91" y="17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2.59259E-6 L 0.03398 0.3407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3" y="17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1479428" y="4517405"/>
            <a:ext cx="703225" cy="151052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" name="Titel 1"/>
          <p:cNvSpPr txBox="1">
            <a:spLocks/>
          </p:cNvSpPr>
          <p:nvPr/>
        </p:nvSpPr>
        <p:spPr>
          <a:xfrm>
            <a:off x="1043691" y="393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Asse anzeigen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816" y="1446639"/>
            <a:ext cx="400050" cy="552450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016" y="1446639"/>
            <a:ext cx="400050" cy="55245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216" y="1446639"/>
            <a:ext cx="400050" cy="55245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416" y="1446639"/>
            <a:ext cx="400050" cy="55245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616" y="1446639"/>
            <a:ext cx="400050" cy="55245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816" y="1446639"/>
            <a:ext cx="400050" cy="55245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016" y="1446639"/>
            <a:ext cx="400050" cy="55245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216" y="1446639"/>
            <a:ext cx="400050" cy="55245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416" y="1446639"/>
            <a:ext cx="400050" cy="55245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016" y="2589639"/>
            <a:ext cx="400050" cy="55245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016" y="3277297"/>
            <a:ext cx="400050" cy="552450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816" y="2589639"/>
            <a:ext cx="400050" cy="552450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816" y="3277297"/>
            <a:ext cx="400050" cy="55245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816" y="3964955"/>
            <a:ext cx="400050" cy="552450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159" y="4652613"/>
            <a:ext cx="400050" cy="552450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19" y="5340271"/>
            <a:ext cx="400050" cy="552450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19" y="6027929"/>
            <a:ext cx="400050" cy="55245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614" y="1446639"/>
            <a:ext cx="40005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10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2.59259E-6 L -0.08268 0.3666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41" y="1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2.59259E-6 L -0.2487 0.4659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35" y="23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59259E-6 L -0.29088 0.5666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44" y="2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2.59259E-6 L -0.04323 0.6692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1" y="3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/>
          <p:cNvSpPr txBox="1"/>
          <p:nvPr/>
        </p:nvSpPr>
        <p:spPr>
          <a:xfrm>
            <a:off x="916919" y="1244532"/>
            <a:ext cx="79928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Kann man ein Asse nicht anzeigen, (z.B. weil nur einmal besetzt) dann kann man das Ass durch eine andere Farbe anzeigen. In diesem Fall nutzt man eine „Hoch/Tief-Markierung“.</a:t>
            </a:r>
          </a:p>
          <a:p>
            <a:endParaRPr lang="de-DE" dirty="0"/>
          </a:p>
          <a:p>
            <a:r>
              <a:rPr lang="de-DE" b="1" dirty="0"/>
              <a:t>Problem: Zu schwer, wird oft nicht erkannt. Aber: Eine Anzeige verdirbt nichts.</a:t>
            </a:r>
          </a:p>
          <a:p>
            <a:endParaRPr lang="de-DE" b="1" dirty="0"/>
          </a:p>
          <a:p>
            <a:r>
              <a:rPr lang="de-DE" dirty="0"/>
              <a:t>Beispiel: Solist spielt Kreuz als lange Farbe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3813628" y="3660434"/>
            <a:ext cx="22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Zeigt Pik, Herz Ass an.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916919" y="4522546"/>
            <a:ext cx="8352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Faustregel: Oft kommt man nur dazu ein Ass anzuzeigen. Deshalb sollte man zunächst das Ass anzeigen, auf welchem man auf jeden Fall angespielt werden will (meist die eigene längste Farbe).</a:t>
            </a:r>
            <a:br>
              <a:rPr lang="de-DE" dirty="0"/>
            </a:br>
            <a:br>
              <a:rPr lang="de-DE" dirty="0"/>
            </a:br>
            <a:r>
              <a:rPr lang="de-DE" dirty="0"/>
              <a:t>Faustregel II: Der Solist zieht immer erst seine lange Farbe. Zieht er ein Ass zwischen, dann wissen die </a:t>
            </a:r>
            <a:r>
              <a:rPr lang="de-DE" dirty="0" err="1"/>
              <a:t>Kontristen</a:t>
            </a:r>
            <a:r>
              <a:rPr lang="de-DE" dirty="0"/>
              <a:t> welches Ass sie halten müssen.</a:t>
            </a:r>
          </a:p>
        </p:txBody>
      </p:sp>
      <p:sp>
        <p:nvSpPr>
          <p:cNvPr id="13" name="Titel 1"/>
          <p:cNvSpPr txBox="1">
            <a:spLocks/>
          </p:cNvSpPr>
          <p:nvPr/>
        </p:nvSpPr>
        <p:spPr>
          <a:xfrm>
            <a:off x="1043691" y="3200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Asse anzeigen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5A7686B-E0F5-984C-A18C-3E81D99C33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91" y="3429000"/>
            <a:ext cx="590550" cy="8382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1D8F1BCF-56D7-AE47-977A-4E2A0D9976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241" y="3429000"/>
            <a:ext cx="590550" cy="83820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259400F5-A424-534B-A166-2586D432A4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791" y="3429000"/>
            <a:ext cx="590550" cy="83820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B30434E3-4FD3-434A-85C9-B74147AEFB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341" y="3426000"/>
            <a:ext cx="59055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82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03512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err="1"/>
              <a:t>Assesolo</a:t>
            </a:r>
            <a:r>
              <a:rPr lang="de-DE" dirty="0"/>
              <a:t> – Hinweise zum Gegenspiel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03512" y="1710059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>
              <a:buFont typeface="Arial" pitchFamily="34" charset="0"/>
              <a:buChar char="•"/>
              <a:tabLst>
                <a:tab pos="273050" algn="l"/>
              </a:tabLst>
            </a:pPr>
            <a:r>
              <a:rPr lang="de-DE" sz="2400" dirty="0"/>
              <a:t>Kann ich erkennbar die lange Farbe des Solisten brechen, zögere ich im ersten Stich oder sage mit Zusatzwerten das eigene Kontra.</a:t>
            </a:r>
          </a:p>
          <a:p>
            <a:pPr marL="273050" indent="-273050">
              <a:buFont typeface="Arial" pitchFamily="34" charset="0"/>
              <a:buChar char="•"/>
              <a:tabLst>
                <a:tab pos="273050" algn="l"/>
              </a:tabLst>
            </a:pPr>
            <a:r>
              <a:rPr lang="de-DE" sz="2400" dirty="0"/>
              <a:t>Asse nur gedeckt (Ass + 10) möglichst aus 5er Länge spielen.</a:t>
            </a:r>
          </a:p>
          <a:p>
            <a:pPr marL="273050" indent="-273050">
              <a:buFont typeface="Arial" pitchFamily="34" charset="0"/>
              <a:buChar char="•"/>
              <a:tabLst>
                <a:tab pos="273050" algn="l"/>
              </a:tabLst>
            </a:pPr>
            <a:r>
              <a:rPr lang="de-DE" sz="2400" dirty="0"/>
              <a:t>Daraus folgt: Ich lege immer mein Ass auf das Ass des Partners (weil ich sonst die Farbe blockiere).</a:t>
            </a:r>
          </a:p>
          <a:p>
            <a:pPr marL="273050" indent="-273050">
              <a:buFont typeface="Arial" pitchFamily="34" charset="0"/>
              <a:buChar char="•"/>
              <a:tabLst>
                <a:tab pos="273050" algn="l"/>
              </a:tabLst>
            </a:pPr>
            <a:r>
              <a:rPr lang="de-DE" sz="2400" dirty="0"/>
              <a:t>Eine 10 zu viert immer halten.</a:t>
            </a:r>
          </a:p>
          <a:p>
            <a:pPr marL="273050" indent="-273050">
              <a:buFont typeface="Arial" pitchFamily="34" charset="0"/>
              <a:buChar char="•"/>
              <a:tabLst>
                <a:tab pos="273050" algn="l"/>
              </a:tabLst>
            </a:pPr>
            <a:r>
              <a:rPr lang="de-DE" sz="2400" dirty="0"/>
              <a:t>Volle in die eigenen Stiche legen.</a:t>
            </a:r>
          </a:p>
          <a:p>
            <a:pPr marL="273050" indent="-273050">
              <a:buFont typeface="Arial" pitchFamily="34" charset="0"/>
              <a:buChar char="•"/>
              <a:tabLst>
                <a:tab pos="273050" algn="l"/>
              </a:tabLst>
            </a:pPr>
            <a:r>
              <a:rPr lang="de-DE" sz="2400" dirty="0"/>
              <a:t>Asse schmiert man nicht (außer Doppelasse)! </a:t>
            </a:r>
          </a:p>
        </p:txBody>
      </p:sp>
    </p:spTree>
    <p:extLst>
      <p:ext uri="{BB962C8B-B14F-4D97-AF65-F5344CB8AC3E}">
        <p14:creationId xmlns:p14="http://schemas.microsoft.com/office/powerpoint/2010/main" val="3887011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03512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err="1"/>
              <a:t>Assesolo</a:t>
            </a:r>
            <a:r>
              <a:rPr lang="de-DE" dirty="0"/>
              <a:t> – Hinweise zum Gegenspiel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03512" y="1710059"/>
            <a:ext cx="81369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>
              <a:buFont typeface="Arial" pitchFamily="34" charset="0"/>
              <a:buChar char="•"/>
              <a:tabLst>
                <a:tab pos="273050" algn="l"/>
              </a:tabLst>
            </a:pPr>
            <a:r>
              <a:rPr lang="de-DE" sz="2400" dirty="0"/>
              <a:t>Doppelkopf ist ein Partnerspiel.</a:t>
            </a:r>
          </a:p>
          <a:p>
            <a:pPr marL="273050" indent="-273050">
              <a:buFont typeface="Arial" pitchFamily="34" charset="0"/>
              <a:buChar char="•"/>
              <a:tabLst>
                <a:tab pos="273050" algn="l"/>
              </a:tabLst>
            </a:pPr>
            <a:r>
              <a:rPr lang="de-DE" sz="2400" dirty="0"/>
              <a:t>Habe ich ein Interesse an einem Kontra, zögere ich im zweiten Stich! (Beim Pflichtsolo spielt der Solist auf).</a:t>
            </a:r>
          </a:p>
          <a:p>
            <a:pPr marL="273050" indent="-273050">
              <a:buFont typeface="Arial" pitchFamily="34" charset="0"/>
              <a:buChar char="•"/>
              <a:tabLst>
                <a:tab pos="273050" algn="l"/>
              </a:tabLst>
            </a:pPr>
            <a:r>
              <a:rPr lang="de-DE" sz="2400" dirty="0"/>
              <a:t>Das Kontra gibt der 4. Spieler wenn:</a:t>
            </a:r>
          </a:p>
          <a:p>
            <a:pPr marL="730250" lvl="1" indent="-273050">
              <a:buFont typeface="Arial" pitchFamily="34" charset="0"/>
              <a:buChar char="•"/>
              <a:tabLst>
                <a:tab pos="273050" algn="l"/>
              </a:tabLst>
            </a:pPr>
            <a:r>
              <a:rPr lang="de-DE" sz="2400" dirty="0"/>
              <a:t>Er selbst ein klaren Kontra hat.</a:t>
            </a:r>
          </a:p>
          <a:p>
            <a:pPr marL="730250" lvl="1" indent="-273050">
              <a:buFont typeface="Arial" pitchFamily="34" charset="0"/>
              <a:buChar char="•"/>
              <a:tabLst>
                <a:tab pos="273050" algn="l"/>
              </a:tabLst>
            </a:pPr>
            <a:r>
              <a:rPr lang="de-DE" sz="2400" dirty="0"/>
              <a:t>Er keins hat aber zwei Mal im Verlaufe der Stiche gezögert wurde – auch mit Nullblatt!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707" y="4490921"/>
            <a:ext cx="400050" cy="55245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2" y="4490921"/>
            <a:ext cx="400050" cy="55245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317" y="4490921"/>
            <a:ext cx="400050" cy="55245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122" y="4490921"/>
            <a:ext cx="400050" cy="55245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2064146" y="5043371"/>
            <a:ext cx="772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zögert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343927" y="4582480"/>
            <a:ext cx="385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Spieler/in 3. hat einen Stopper in Kreuz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081" y="5412703"/>
            <a:ext cx="400050" cy="55245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707" y="5412703"/>
            <a:ext cx="400050" cy="552450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>
            <a:off x="1556757" y="6018818"/>
            <a:ext cx="772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zögert</a:t>
            </a: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455" y="5412703"/>
            <a:ext cx="400050" cy="55245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830" y="5412703"/>
            <a:ext cx="400050" cy="552450"/>
          </a:xfrm>
          <a:prstGeom prst="rect">
            <a:avLst/>
          </a:prstGeom>
        </p:spPr>
      </p:pic>
      <p:sp>
        <p:nvSpPr>
          <p:cNvPr id="16" name="Textfeld 15"/>
          <p:cNvSpPr txBox="1"/>
          <p:nvPr/>
        </p:nvSpPr>
        <p:spPr>
          <a:xfrm>
            <a:off x="3343927" y="5412703"/>
            <a:ext cx="63970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Spieler/in 2. hat Zusatzwerte. Spieler/in 4 muss jetzt zwingend für </a:t>
            </a:r>
            <a:br>
              <a:rPr lang="de-DE" dirty="0"/>
            </a:br>
            <a:r>
              <a:rPr lang="de-DE" dirty="0"/>
              <a:t>das Team das Kontra gegen.</a:t>
            </a:r>
          </a:p>
        </p:txBody>
      </p:sp>
    </p:spTree>
    <p:extLst>
      <p:ext uri="{BB962C8B-B14F-4D97-AF65-F5344CB8AC3E}">
        <p14:creationId xmlns:p14="http://schemas.microsoft.com/office/powerpoint/2010/main" val="145923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4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03512" y="332656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/>
              <a:t>Erwartungswerte</a:t>
            </a:r>
          </a:p>
        </p:txBody>
      </p:sp>
      <p:sp>
        <p:nvSpPr>
          <p:cNvPr id="6" name="Rechteck 5"/>
          <p:cNvSpPr/>
          <p:nvPr/>
        </p:nvSpPr>
        <p:spPr>
          <a:xfrm>
            <a:off x="999086" y="1985041"/>
            <a:ext cx="79208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/>
              <a:t>Ein </a:t>
            </a:r>
            <a:r>
              <a:rPr lang="de-DE" sz="2000" b="1" dirty="0" err="1"/>
              <a:t>Assesolo</a:t>
            </a:r>
            <a:r>
              <a:rPr lang="de-DE" sz="2000" b="1" dirty="0"/>
              <a:t> mit nur drei Abgebern gewinnt (fast) immer.</a:t>
            </a:r>
            <a:br>
              <a:rPr lang="de-DE" sz="2000" b="1" dirty="0"/>
            </a:br>
            <a:br>
              <a:rPr lang="de-DE" sz="2000" b="1" dirty="0"/>
            </a:br>
            <a:r>
              <a:rPr lang="de-DE" sz="2000" b="1" dirty="0"/>
              <a:t>Beachte die Obelix Regel: Du gewinnst (fast) immer wenn Du acht Volle in sieben Stichen oder sieben Volle in acht Stichen nach Hause bringst.</a:t>
            </a:r>
          </a:p>
          <a:p>
            <a:endParaRPr lang="de-DE" sz="2000" b="1" dirty="0"/>
          </a:p>
          <a:p>
            <a:r>
              <a:rPr lang="de-DE" sz="2000" b="1" dirty="0"/>
              <a:t>Es gibt „Standardsolo“ und „Entwicklungssolo“. Die Standardsolos lassen sich leicht in Hinsicht auf zu erwartende Werte berechnen.</a:t>
            </a:r>
          </a:p>
          <a:p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4131575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03512" y="332656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/>
              <a:t>Mindestwerte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1679311" y="2370034"/>
            <a:ext cx="84249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Voraussetzung</a:t>
            </a:r>
            <a:r>
              <a:rPr lang="de-DE" dirty="0"/>
              <a:t>: Die Lange Farbe muss halten (61% in diesem Fall)</a:t>
            </a:r>
            <a:br>
              <a:rPr lang="de-DE" dirty="0"/>
            </a:br>
            <a:br>
              <a:rPr lang="de-DE" dirty="0"/>
            </a:br>
            <a:r>
              <a:rPr lang="de-DE" dirty="0"/>
              <a:t>Fällt die      ist das Solo immer gewonnen.</a:t>
            </a:r>
            <a:br>
              <a:rPr lang="de-DE" dirty="0"/>
            </a:br>
            <a:br>
              <a:rPr lang="de-DE" dirty="0"/>
            </a:br>
            <a:r>
              <a:rPr lang="de-DE" dirty="0"/>
              <a:t>Begründung: Es werden selber 73 Augen gemacht. Die Gegner können in den 8 Stichen 24 Karten abwerfen maximal: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7 Karo-Werte = 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5 Neunen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5 Buben (10)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5 Damen (15)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2 Könige (8)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73 + 20+ 10 + 15 + 8 =126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665" y="1475656"/>
            <a:ext cx="400050" cy="55245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423" y="1475656"/>
            <a:ext cx="400050" cy="55245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181" y="1475656"/>
            <a:ext cx="400050" cy="55245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939" y="1475656"/>
            <a:ext cx="400050" cy="55245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455" y="1475656"/>
            <a:ext cx="400050" cy="552450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213" y="1475656"/>
            <a:ext cx="400050" cy="55245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971" y="1475656"/>
            <a:ext cx="400050" cy="55245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729" y="1475656"/>
            <a:ext cx="400050" cy="55245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487" y="1475656"/>
            <a:ext cx="400050" cy="55245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245" y="1475656"/>
            <a:ext cx="400050" cy="55245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005" y="1475656"/>
            <a:ext cx="400050" cy="55245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847" y="2967088"/>
            <a:ext cx="200025" cy="276225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573" y="1471941"/>
            <a:ext cx="400050" cy="552450"/>
          </a:xfrm>
          <a:prstGeom prst="rect">
            <a:avLst/>
          </a:prstGeom>
        </p:spPr>
      </p:pic>
      <p:sp>
        <p:nvSpPr>
          <p:cNvPr id="15" name="Rechteck 14"/>
          <p:cNvSpPr/>
          <p:nvPr/>
        </p:nvSpPr>
        <p:spPr>
          <a:xfrm>
            <a:off x="1778946" y="1226637"/>
            <a:ext cx="2263677" cy="144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4142449" y="1226637"/>
            <a:ext cx="1286572" cy="1449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152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47545" y="187690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/>
              <a:t>Mindestwerte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1679311" y="2295469"/>
            <a:ext cx="84249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Das ist schwer zu rechnen !</a:t>
            </a:r>
          </a:p>
          <a:p>
            <a:endParaRPr lang="de-DE" b="1" dirty="0"/>
          </a:p>
          <a:p>
            <a:r>
              <a:rPr lang="de-DE" dirty="0"/>
              <a:t>Deshalb gibt es eine sehr einfache Regel Standard </a:t>
            </a:r>
            <a:r>
              <a:rPr lang="de-DE" dirty="0" err="1"/>
              <a:t>Assesolo</a:t>
            </a:r>
            <a:r>
              <a:rPr lang="de-DE" dirty="0"/>
              <a:t> zu berechnen:</a:t>
            </a:r>
          </a:p>
          <a:p>
            <a:endParaRPr lang="de-DE" dirty="0"/>
          </a:p>
          <a:p>
            <a:r>
              <a:rPr lang="de-DE" b="1" dirty="0"/>
              <a:t>Die Mindestwerte für ein Solo mit 8 Stichen sind:</a:t>
            </a:r>
            <a:br>
              <a:rPr lang="de-DE" b="1" dirty="0"/>
            </a:br>
            <a:r>
              <a:rPr lang="de-DE" b="1" dirty="0"/>
              <a:t>5+3 = 119 (diesen Wert muss man sich merken [knapp verloren])</a:t>
            </a:r>
            <a:br>
              <a:rPr lang="de-DE" b="1" dirty="0"/>
            </a:br>
            <a:r>
              <a:rPr lang="de-DE" b="1" dirty="0"/>
              <a:t>6+2 = 112 (-7)</a:t>
            </a:r>
          </a:p>
          <a:p>
            <a:r>
              <a:rPr lang="de-DE" b="1" dirty="0"/>
              <a:t>7+1 = 105 (-7, -7)</a:t>
            </a:r>
          </a:p>
          <a:p>
            <a:r>
              <a:rPr lang="de-DE" b="1" dirty="0"/>
              <a:t>7+0 = 98 (-7, -7, -7)</a:t>
            </a:r>
          </a:p>
          <a:p>
            <a:endParaRPr lang="de-DE" b="1" dirty="0"/>
          </a:p>
          <a:p>
            <a:r>
              <a:rPr lang="de-DE" b="1" dirty="0"/>
              <a:t>Jede eigene 9 bringt +4</a:t>
            </a:r>
          </a:p>
          <a:p>
            <a:r>
              <a:rPr lang="de-DE" b="1" dirty="0"/>
              <a:t>Jede eigene Dame bringt +1</a:t>
            </a:r>
          </a:p>
          <a:p>
            <a:r>
              <a:rPr lang="de-DE" b="1" dirty="0"/>
              <a:t>Jeder eigene Bube bringt +2</a:t>
            </a:r>
          </a:p>
          <a:p>
            <a:endParaRPr lang="de-DE" dirty="0"/>
          </a:p>
          <a:p>
            <a:r>
              <a:rPr lang="de-DE" dirty="0"/>
              <a:t>Beispiel oben: MW 119 + 1 (Dame), 2 (Bube), 4 (9) = 126</a:t>
            </a:r>
          </a:p>
        </p:txBody>
      </p:sp>
      <p:pic>
        <p:nvPicPr>
          <p:cNvPr id="18" name="Grafik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665" y="1475656"/>
            <a:ext cx="400050" cy="55245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423" y="1475656"/>
            <a:ext cx="400050" cy="55245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181" y="1475656"/>
            <a:ext cx="400050" cy="552450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939" y="1475656"/>
            <a:ext cx="400050" cy="552450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455" y="1475656"/>
            <a:ext cx="400050" cy="552450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213" y="1475656"/>
            <a:ext cx="400050" cy="552450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971" y="1475656"/>
            <a:ext cx="400050" cy="552450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729" y="1475656"/>
            <a:ext cx="400050" cy="552450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487" y="1475656"/>
            <a:ext cx="400050" cy="552450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245" y="1475656"/>
            <a:ext cx="400050" cy="552450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005" y="1475656"/>
            <a:ext cx="400050" cy="552450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573" y="1471941"/>
            <a:ext cx="400050" cy="552450"/>
          </a:xfrm>
          <a:prstGeom prst="rect">
            <a:avLst/>
          </a:prstGeom>
        </p:spPr>
      </p:pic>
      <p:sp>
        <p:nvSpPr>
          <p:cNvPr id="30" name="Rechteck 29"/>
          <p:cNvSpPr/>
          <p:nvPr/>
        </p:nvSpPr>
        <p:spPr>
          <a:xfrm>
            <a:off x="1778946" y="1226637"/>
            <a:ext cx="2263677" cy="144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/>
          <p:cNvSpPr/>
          <p:nvPr/>
        </p:nvSpPr>
        <p:spPr>
          <a:xfrm>
            <a:off x="4142449" y="1226637"/>
            <a:ext cx="1286572" cy="1449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3576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03512" y="332656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/>
              <a:t>Erwartungswerte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1760206" y="2231658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6+2 = 112 + zwei 9nen (+8), und jeweils einen Buben (+2) und einer Dame (+1) = 123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1706865" y="3884662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7+1 = 105. Man muss weitere 2 Volle fangen. Das Spiel ist immer verloren außer man schafft es beide 10nen hoch zu spielen.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520" y="1406163"/>
            <a:ext cx="400050" cy="552450"/>
          </a:xfrm>
          <a:prstGeom prst="rect">
            <a:avLst/>
          </a:prstGeom>
        </p:spPr>
      </p:pic>
      <p:pic>
        <p:nvPicPr>
          <p:cNvPr id="35" name="Grafik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158" y="1406163"/>
            <a:ext cx="400050" cy="55245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796" y="1406163"/>
            <a:ext cx="400050" cy="55245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434" y="1406163"/>
            <a:ext cx="400050" cy="55245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072" y="1406163"/>
            <a:ext cx="400050" cy="55245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710" y="1406163"/>
            <a:ext cx="400050" cy="55245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348" y="1406163"/>
            <a:ext cx="400050" cy="55245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986" y="1406163"/>
            <a:ext cx="400050" cy="55245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624" y="1406163"/>
            <a:ext cx="400050" cy="55245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262" y="1406163"/>
            <a:ext cx="400050" cy="55245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7900" y="1406163"/>
            <a:ext cx="400050" cy="55245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0539" y="1406163"/>
            <a:ext cx="400050" cy="552450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117" y="2966601"/>
            <a:ext cx="400050" cy="552450"/>
          </a:xfrm>
          <a:prstGeom prst="rect">
            <a:avLst/>
          </a:prstGeom>
        </p:spPr>
      </p:pic>
      <p:pic>
        <p:nvPicPr>
          <p:cNvPr id="46" name="Grafik 4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755" y="2966601"/>
            <a:ext cx="400050" cy="552450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393" y="2966601"/>
            <a:ext cx="400050" cy="552450"/>
          </a:xfrm>
          <a:prstGeom prst="rect">
            <a:avLst/>
          </a:prstGeom>
        </p:spPr>
      </p:pic>
      <p:pic>
        <p:nvPicPr>
          <p:cNvPr id="48" name="Grafik 4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031" y="2966601"/>
            <a:ext cx="400050" cy="55245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669" y="2966601"/>
            <a:ext cx="400050" cy="552450"/>
          </a:xfrm>
          <a:prstGeom prst="rect">
            <a:avLst/>
          </a:prstGeom>
        </p:spPr>
      </p:pic>
      <p:pic>
        <p:nvPicPr>
          <p:cNvPr id="50" name="Grafik 4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5307" y="2966601"/>
            <a:ext cx="400050" cy="55245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945" y="2966601"/>
            <a:ext cx="400050" cy="552450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583" y="2966601"/>
            <a:ext cx="400050" cy="552450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3221" y="2966601"/>
            <a:ext cx="400050" cy="552450"/>
          </a:xfrm>
          <a:prstGeom prst="rect">
            <a:avLst/>
          </a:prstGeom>
        </p:spPr>
      </p:pic>
      <p:pic>
        <p:nvPicPr>
          <p:cNvPr id="54" name="Grafik 53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859" y="2966601"/>
            <a:ext cx="400050" cy="552450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497" y="2966601"/>
            <a:ext cx="400050" cy="552450"/>
          </a:xfrm>
          <a:prstGeom prst="rect">
            <a:avLst/>
          </a:prstGeom>
        </p:spPr>
      </p:pic>
      <p:pic>
        <p:nvPicPr>
          <p:cNvPr id="56" name="Grafik 5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1136" y="2966601"/>
            <a:ext cx="400050" cy="552450"/>
          </a:xfrm>
          <a:prstGeom prst="rect">
            <a:avLst/>
          </a:prstGeom>
        </p:spPr>
      </p:pic>
      <p:sp>
        <p:nvSpPr>
          <p:cNvPr id="57" name="Rechteck 56"/>
          <p:cNvSpPr/>
          <p:nvPr/>
        </p:nvSpPr>
        <p:spPr>
          <a:xfrm>
            <a:off x="1778946" y="1182033"/>
            <a:ext cx="2746411" cy="144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Rechteck 57"/>
          <p:cNvSpPr/>
          <p:nvPr/>
        </p:nvSpPr>
        <p:spPr>
          <a:xfrm>
            <a:off x="4632761" y="1182033"/>
            <a:ext cx="837872" cy="1449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9" name="Rechteck 58"/>
          <p:cNvSpPr/>
          <p:nvPr/>
        </p:nvSpPr>
        <p:spPr>
          <a:xfrm>
            <a:off x="1791520" y="2711314"/>
            <a:ext cx="3206475" cy="162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Rechteck 59"/>
          <p:cNvSpPr/>
          <p:nvPr/>
        </p:nvSpPr>
        <p:spPr>
          <a:xfrm>
            <a:off x="5099421" y="2729072"/>
            <a:ext cx="371212" cy="1449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3484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2" grpId="0"/>
      <p:bldP spid="59" grpId="0" animBg="1"/>
      <p:bldP spid="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748964" y="1516067"/>
            <a:ext cx="3085824" cy="1032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tun …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03478"/>
            <a:ext cx="400050" cy="55245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751" y="1803478"/>
            <a:ext cx="400050" cy="55245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853" y="1803478"/>
            <a:ext cx="400050" cy="55245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302" y="1803478"/>
            <a:ext cx="400050" cy="55245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404" y="1803478"/>
            <a:ext cx="400050" cy="55245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955" y="1803478"/>
            <a:ext cx="400050" cy="55245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853" y="2747499"/>
            <a:ext cx="400050" cy="55245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2733" y="1803478"/>
            <a:ext cx="400050" cy="55245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7284" y="1803478"/>
            <a:ext cx="400050" cy="55245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835" y="1803478"/>
            <a:ext cx="400050" cy="552450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948" y="2747499"/>
            <a:ext cx="400050" cy="552450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96" y="2747499"/>
            <a:ext cx="400050" cy="552450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415" y="2747499"/>
            <a:ext cx="400050" cy="552450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634" y="2747499"/>
            <a:ext cx="400050" cy="552450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386" y="2747499"/>
            <a:ext cx="400050" cy="552450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602" y="2747499"/>
            <a:ext cx="400050" cy="552450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291" y="2747499"/>
            <a:ext cx="400050" cy="552450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072" y="2747499"/>
            <a:ext cx="400050" cy="552450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506" y="1803478"/>
            <a:ext cx="400050" cy="552450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386" y="1803478"/>
            <a:ext cx="400050" cy="552450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0937" y="1803478"/>
            <a:ext cx="400050" cy="552450"/>
          </a:xfrm>
          <a:prstGeom prst="rect">
            <a:avLst/>
          </a:prstGeom>
        </p:spPr>
      </p:pic>
      <p:sp>
        <p:nvSpPr>
          <p:cNvPr id="36" name="Textfeld 35"/>
          <p:cNvSpPr txBox="1"/>
          <p:nvPr/>
        </p:nvSpPr>
        <p:spPr>
          <a:xfrm>
            <a:off x="6978048" y="1849761"/>
            <a:ext cx="682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Solist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6978048" y="2747499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Manne</a:t>
            </a:r>
          </a:p>
        </p:txBody>
      </p:sp>
      <p:pic>
        <p:nvPicPr>
          <p:cNvPr id="39" name="Grafik 3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729" y="2747499"/>
            <a:ext cx="400050" cy="552450"/>
          </a:xfrm>
          <a:prstGeom prst="rect">
            <a:avLst/>
          </a:prstGeom>
        </p:spPr>
      </p:pic>
      <p:pic>
        <p:nvPicPr>
          <p:cNvPr id="40" name="Grafik 39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7167" y="2747499"/>
            <a:ext cx="400050" cy="552450"/>
          </a:xfrm>
          <a:prstGeom prst="rect">
            <a:avLst/>
          </a:prstGeom>
        </p:spPr>
      </p:pic>
      <p:pic>
        <p:nvPicPr>
          <p:cNvPr id="42" name="Grafik 4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510" y="2747499"/>
            <a:ext cx="400050" cy="552450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>
            <a:off x="824196" y="4940885"/>
            <a:ext cx="7736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7+1 (ansonsten nicht gewinnbar für Kontra)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Der Solist braucht also „zwei volle“ von Kontra um zu gewinnen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838200" y="5518636"/>
            <a:ext cx="773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Schwarz (21) Punkte statt womöglich verloren (-9): Swing von 30 Punkten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846312" y="5830818"/>
            <a:ext cx="8743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Wenn ich gewusst hätte, dass meine Partner die anderen beiden roten Asse halten …</a:t>
            </a:r>
          </a:p>
        </p:txBody>
      </p:sp>
    </p:spTree>
    <p:extLst>
      <p:ext uri="{BB962C8B-B14F-4D97-AF65-F5344CB8AC3E}">
        <p14:creationId xmlns:p14="http://schemas.microsoft.com/office/powerpoint/2010/main" val="192811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2.22222E-6 L 0.00105 0.2025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1011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2.22222E-6 L 0.00039 0.2025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10116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2.22222E-6 L 0.00169 0.2025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10116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2.22222E-6 L 0.003 0.20301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" y="10139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22222E-6 L 0.00235 0.2025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10116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2.22222E-6 L 0.00039 0.2025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10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0529E-6 -4.07407E-6 L 0.03996 -0.00023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2" y="-23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2.22222E-6 L 0.03906 -7.40741E-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4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1356E-6 -2.22222E-6 L -0.17248 0.11019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31" y="5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/>
      <p:bldP spid="35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feld 29"/>
          <p:cNvSpPr txBox="1"/>
          <p:nvPr/>
        </p:nvSpPr>
        <p:spPr>
          <a:xfrm>
            <a:off x="1043691" y="1939137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Hat das Solo nur 4 Abgeber kommt die Kontrapartei oft in Not entscheiden zu müssen, welches Ass sich blank gestellt werden soll.</a:t>
            </a:r>
          </a:p>
          <a:p>
            <a:endParaRPr lang="de-DE" dirty="0"/>
          </a:p>
          <a:p>
            <a:r>
              <a:rPr lang="de-DE" dirty="0"/>
              <a:t>Deshalb zeigt die Kontrapartei bei den Abwürfen auf die lange Farbe des Solisten seine Asse an. Ein angezeigtes Ass darf niemals blank gestellt werden!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043691" y="393800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/>
              <a:t>Asse anzeigen</a:t>
            </a:r>
          </a:p>
        </p:txBody>
      </p:sp>
    </p:spTree>
    <p:extLst>
      <p:ext uri="{BB962C8B-B14F-4D97-AF65-F5344CB8AC3E}">
        <p14:creationId xmlns:p14="http://schemas.microsoft.com/office/powerpoint/2010/main" val="459112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feld 29"/>
          <p:cNvSpPr txBox="1"/>
          <p:nvPr/>
        </p:nvSpPr>
        <p:spPr>
          <a:xfrm>
            <a:off x="1043691" y="1587504"/>
            <a:ext cx="84969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Man zeigt seine Asse an, in dem man bei der langen Farbe des Solisten in allen Farben Karten abwirft, in denen man Asse hat (natürlich bedient man zunächst).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Jeder Farbwechsel zeigt ein weiteres Ass.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Wiederholt sich eine Farbe, dann ist die Anzeige zu Ende.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Zwei Mal die gleiche Farbe hintereinander negiert das Ass.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Was mache ich, wenn ich kein Ass habe?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Ich werfe zwei Karten von der gleichen Farbe ab!</a:t>
            </a:r>
          </a:p>
        </p:txBody>
      </p:sp>
      <p:pic>
        <p:nvPicPr>
          <p:cNvPr id="3074" name="Picture 2" descr="E:\Dropbox\Doppelkopf\Karten\KaroNeu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91" y="3905041"/>
            <a:ext cx="571500" cy="857250"/>
          </a:xfrm>
          <a:prstGeom prst="rect">
            <a:avLst/>
          </a:prstGeom>
          <a:noFill/>
        </p:spPr>
      </p:pic>
      <p:pic>
        <p:nvPicPr>
          <p:cNvPr id="3075" name="Picture 3" descr="E:\Dropbox\Doppelkopf\Karten\KreuzNeu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9633" y="3905042"/>
            <a:ext cx="571500" cy="847725"/>
          </a:xfrm>
          <a:prstGeom prst="rect">
            <a:avLst/>
          </a:prstGeom>
          <a:noFill/>
        </p:spPr>
      </p:pic>
      <p:pic>
        <p:nvPicPr>
          <p:cNvPr id="3076" name="Picture 4" descr="E:\Dropbox\Doppelkopf\Karten\KaroNeu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42750" y="3905041"/>
            <a:ext cx="571500" cy="857250"/>
          </a:xfrm>
          <a:prstGeom prst="rect">
            <a:avLst/>
          </a:prstGeom>
          <a:noFill/>
        </p:spPr>
      </p:pic>
      <p:sp>
        <p:nvSpPr>
          <p:cNvPr id="38" name="Textfeld 37"/>
          <p:cNvSpPr txBox="1"/>
          <p:nvPr/>
        </p:nvSpPr>
        <p:spPr>
          <a:xfrm>
            <a:off x="3306847" y="4121065"/>
            <a:ext cx="3185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Zeigt Karo Ass und Kreuz Ass an.</a:t>
            </a:r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043691" y="393800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/>
              <a:t>Asse anzeigen</a:t>
            </a:r>
          </a:p>
        </p:txBody>
      </p:sp>
      <p:sp>
        <p:nvSpPr>
          <p:cNvPr id="5" name="Rechteck 4"/>
          <p:cNvSpPr/>
          <p:nvPr/>
        </p:nvSpPr>
        <p:spPr>
          <a:xfrm>
            <a:off x="8173844" y="3144645"/>
            <a:ext cx="2364058" cy="1583473"/>
          </a:xfrm>
          <a:prstGeom prst="rect">
            <a:avLst/>
          </a:prstGeom>
          <a:noFill/>
          <a:ln w="38100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923483" y="1493458"/>
            <a:ext cx="8833833" cy="71448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923483" y="2105445"/>
            <a:ext cx="8833833" cy="37330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930920" y="2391657"/>
            <a:ext cx="8833833" cy="37330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Rechteck 14"/>
          <p:cNvSpPr/>
          <p:nvPr/>
        </p:nvSpPr>
        <p:spPr>
          <a:xfrm>
            <a:off x="938356" y="2677869"/>
            <a:ext cx="8833833" cy="37330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733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8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4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6" grpId="0" animBg="1"/>
      <p:bldP spid="6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91" y="393800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/>
              <a:t>Asse anzeigen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1043691" y="1587504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Man zeigt seine Asse an, in dem man bei der langen Farbe des Solisten in allen Farben Karten abwirft, in denen man Asse hat (natürlich bedient man zunächst).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Jeder Farbwechsel zeigt ein weiteres Ass.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Wiederholt sich eine Farbe, dann ist die Anzeige zu Ende.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Zwei Mal die gleiche Farbe negiert das Ass.</a:t>
            </a:r>
          </a:p>
        </p:txBody>
      </p:sp>
      <p:pic>
        <p:nvPicPr>
          <p:cNvPr id="3074" name="Picture 2" descr="E:\Dropbox\Doppelkopf\Karten\KaroNeu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4792" y="3687035"/>
            <a:ext cx="571500" cy="857250"/>
          </a:xfrm>
          <a:prstGeom prst="rect">
            <a:avLst/>
          </a:prstGeom>
          <a:noFill/>
        </p:spPr>
      </p:pic>
      <p:pic>
        <p:nvPicPr>
          <p:cNvPr id="3075" name="Picture 3" descr="E:\Dropbox\Doppelkopf\Karten\KreuzNeu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0734" y="3687036"/>
            <a:ext cx="571500" cy="847725"/>
          </a:xfrm>
          <a:prstGeom prst="rect">
            <a:avLst/>
          </a:prstGeom>
          <a:noFill/>
        </p:spPr>
      </p:pic>
      <p:pic>
        <p:nvPicPr>
          <p:cNvPr id="3076" name="Picture 4" descr="E:\Dropbox\Doppelkopf\Karten\KaroNeu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851" y="3687035"/>
            <a:ext cx="571500" cy="857250"/>
          </a:xfrm>
          <a:prstGeom prst="rect">
            <a:avLst/>
          </a:prstGeom>
          <a:noFill/>
        </p:spPr>
      </p:pic>
      <p:pic>
        <p:nvPicPr>
          <p:cNvPr id="34" name="Picture 2" descr="E:\Dropbox\Doppelkopf\Karten\KaroNeu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4792" y="4767155"/>
            <a:ext cx="571500" cy="857250"/>
          </a:xfrm>
          <a:prstGeom prst="rect">
            <a:avLst/>
          </a:prstGeom>
          <a:noFill/>
        </p:spPr>
      </p:pic>
      <p:pic>
        <p:nvPicPr>
          <p:cNvPr id="35" name="Picture 3" descr="E:\Dropbox\Doppelkopf\Karten\KreuzNeu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08483" y="4768867"/>
            <a:ext cx="571500" cy="847725"/>
          </a:xfrm>
          <a:prstGeom prst="rect">
            <a:avLst/>
          </a:prstGeom>
          <a:noFill/>
        </p:spPr>
      </p:pic>
      <p:pic>
        <p:nvPicPr>
          <p:cNvPr id="3077" name="Picture 5" descr="E:\Dropbox\Doppelkopf\Karten\KreuzNeu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32592" y="4767156"/>
            <a:ext cx="571500" cy="847725"/>
          </a:xfrm>
          <a:prstGeom prst="rect">
            <a:avLst/>
          </a:prstGeom>
          <a:noFill/>
        </p:spPr>
      </p:pic>
      <p:sp>
        <p:nvSpPr>
          <p:cNvPr id="38" name="Textfeld 37"/>
          <p:cNvSpPr txBox="1"/>
          <p:nvPr/>
        </p:nvSpPr>
        <p:spPr>
          <a:xfrm>
            <a:off x="3347948" y="3903059"/>
            <a:ext cx="3185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Zeigt Karo Ass und Kreuz Ass an.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3365363" y="4983179"/>
            <a:ext cx="2255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Zeigt nur  Karo Ass an.</a:t>
            </a:r>
          </a:p>
        </p:txBody>
      </p:sp>
    </p:spTree>
    <p:extLst>
      <p:ext uri="{BB962C8B-B14F-4D97-AF65-F5344CB8AC3E}">
        <p14:creationId xmlns:p14="http://schemas.microsoft.com/office/powerpoint/2010/main" val="264536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1012</Words>
  <Application>Microsoft Macintosh PowerPoint</Application>
  <PresentationFormat>Breitbild</PresentationFormat>
  <Paragraphs>99</Paragraphs>
  <Slides>15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Das Assesolo</vt:lpstr>
      <vt:lpstr>Erwartungswerte</vt:lpstr>
      <vt:lpstr>Mindestwerte</vt:lpstr>
      <vt:lpstr>Mindestwerte</vt:lpstr>
      <vt:lpstr>Erwartungswerte</vt:lpstr>
      <vt:lpstr>Was tun …</vt:lpstr>
      <vt:lpstr>Asse anzeigen</vt:lpstr>
      <vt:lpstr>Asse anzeigen</vt:lpstr>
      <vt:lpstr>Asse anzeigen</vt:lpstr>
      <vt:lpstr>PowerPoint-Präsentation</vt:lpstr>
      <vt:lpstr>PowerPoint-Präsentation</vt:lpstr>
      <vt:lpstr>PowerPoint-Präsentation</vt:lpstr>
      <vt:lpstr>PowerPoint-Präsentation</vt:lpstr>
      <vt:lpstr>Assesolo – Hinweise zum Gegenspiel</vt:lpstr>
      <vt:lpstr>Assesolo – Hinweise zum Gegenspiel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Do‘s and Don‘ts</dc:title>
  <dc:creator>Manfred Wolff</dc:creator>
  <cp:lastModifiedBy>Manfred Wolff</cp:lastModifiedBy>
  <cp:revision>95</cp:revision>
  <dcterms:created xsi:type="dcterms:W3CDTF">2014-12-28T15:29:47Z</dcterms:created>
  <dcterms:modified xsi:type="dcterms:W3CDTF">2021-03-04T11:14:03Z</dcterms:modified>
</cp:coreProperties>
</file>